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339" r:id="rId14"/>
    <p:sldId id="266" r:id="rId15"/>
    <p:sldId id="265" r:id="rId16"/>
    <p:sldId id="341" r:id="rId17"/>
    <p:sldId id="303" r:id="rId18"/>
    <p:sldId id="34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37" r:id="rId41"/>
    <p:sldId id="318" r:id="rId42"/>
    <p:sldId id="319" r:id="rId43"/>
    <p:sldId id="321" r:id="rId44"/>
    <p:sldId id="322" r:id="rId45"/>
    <p:sldId id="323" r:id="rId46"/>
    <p:sldId id="324" r:id="rId47"/>
    <p:sldId id="335" r:id="rId48"/>
    <p:sldId id="288" r:id="rId49"/>
    <p:sldId id="289" r:id="rId50"/>
    <p:sldId id="320" r:id="rId51"/>
    <p:sldId id="274" r:id="rId52"/>
    <p:sldId id="344" r:id="rId53"/>
    <p:sldId id="275" r:id="rId54"/>
    <p:sldId id="345" r:id="rId55"/>
    <p:sldId id="346"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4"/>
    <p:restoredTop sz="85240"/>
  </p:normalViewPr>
  <p:slideViewPr>
    <p:cSldViewPr snapToGrid="0" snapToObjects="1">
      <p:cViewPr>
        <p:scale>
          <a:sx n="170" d="100"/>
          <a:sy n="170" d="100"/>
        </p:scale>
        <p:origin x="480" y="16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95722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23262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89618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55741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3866621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cgibbs/DataScienceCapstone/blob/322f36e9ddd4d9a18ce362dc355effc82ad05d9d/Wk%201,%20Lab%203:%20Data%20Wrangling%20EDA%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9.xml"/><Relationship Id="rId7" Type="http://schemas.openxmlformats.org/officeDocument/2006/relationships/slide" Target="slide2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0.xml"/><Relationship Id="rId9" Type="http://schemas.openxmlformats.org/officeDocument/2006/relationships/hyperlink" Target="https://github.com/icgibbs/DataScienceCapstone/blob/322f36e9ddd4d9a18ce362dc355effc82ad05d9d/Wk%202,%20Lab%202:%20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cgibbs/DataScienceCapstone/blob/322f36e9ddd4d9a18ce362dc355effc82ad05d9d/Wk%202,%20Lab%201:%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icgibbs/DataScienceCapstone/blob/b5ed252f3ec6932ad2d18b2e8633d36899fd13e7/Wk%203,%20Lab%201:%20lab_jupyter_launch_site_location.ipynb" TargetMode="External"/><Relationship Id="rId5" Type="http://schemas.openxmlformats.org/officeDocument/2006/relationships/slide" Target="slide38.xml"/><Relationship Id="rId4" Type="http://schemas.openxmlformats.org/officeDocument/2006/relationships/slide" Target="slide39.xml"/></Relationships>
</file>

<file path=ppt/slides/_rels/slide14.xml.rels><?xml version="1.0" encoding="UTF-8" standalone="yes"?>
<Relationships xmlns="http://schemas.openxmlformats.org/package/2006/relationships"><Relationship Id="rId3" Type="http://schemas.openxmlformats.org/officeDocument/2006/relationships/slide" Target="slide41.xml"/><Relationship Id="rId7" Type="http://schemas.openxmlformats.org/officeDocument/2006/relationships/hyperlink" Target="https://github.com/icgibbs/DataScienceCapstone/blob/b5ed252f3ec6932ad2d18b2e8633d36899fd13e7/Wk%203,%20Lab%20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cgibbs/DataScienceCapstone/blob/b5ed252f3ec6932ad2d18b2e8633d36899fd13e7/Wk%204,%20Lab%201:%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3.png"/><Relationship Id="rId7" Type="http://schemas.openxmlformats.org/officeDocument/2006/relationships/slide" Target="slide4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 Id="rId9" Type="http://schemas.openxmlformats.org/officeDocument/2006/relationships/slide" Target="slide4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icgibbs/DataScienceCapstone/blob/74868ce65395a9b0a547ae18456d418fdec167f7/Wk%204,%20Lab%201:%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icgibbs/DataScienceCapstone/blob/d0d78580399d32a5e795df098c53988d1967e348/ExpandedDashboard.p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icgibbs/DataScienceCapstone/blob/d0d78580399d32a5e795df098c53988d1967e348/Wk%202,%20Lab%201:%20jupyter-labs-eda-sql-coursera_sqllite.ipynb" TargetMode="External"/><Relationship Id="rId13" Type="http://schemas.openxmlformats.org/officeDocument/2006/relationships/hyperlink" Target="https://github.com/icgibbs/DataScienceCapstone/blob/d0d78580399d32a5e795df098c53988d1967e348/Wk%204,%20Lab%201:%20SpaceX_Machine%20Learning%20Prediction_Part_5.ipynb" TargetMode="External"/><Relationship Id="rId3" Type="http://schemas.openxmlformats.org/officeDocument/2006/relationships/image" Target="../media/image3.png"/><Relationship Id="rId7" Type="http://schemas.openxmlformats.org/officeDocument/2006/relationships/hyperlink" Target="https://github.com/icgibbs/DataScienceCapstone/blob/d0d78580399d32a5e795df098c53988d1967e348/Wk%201,%20Lab%203:%20Data%20Wrangling%20EDA%20notebook.ipynb" TargetMode="External"/><Relationship Id="rId12" Type="http://schemas.openxmlformats.org/officeDocument/2006/relationships/hyperlink" Target="https://github.com/icgibbs/DataScienceCapstone/blob/d0d78580399d32a5e795df098c53988d1967e348/ExpandedDashboard.pn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icgibbs/DataScienceCapstone/blob/d0d78580399d32a5e795df098c53988d1967e348/Wk%201,%20Lab%202:%20Data%20Collection%20with%20Web%20Scraping%20Notebook.ipynb" TargetMode="External"/><Relationship Id="rId11" Type="http://schemas.openxmlformats.org/officeDocument/2006/relationships/hyperlink" Target="https://github.com/icgibbs/DataScienceCapstone/blob/d0d78580399d32a5e795df098c53988d1967e348/Wk%203,%20Lab%202:%20spacex_dash_app.py" TargetMode="External"/><Relationship Id="rId5" Type="http://schemas.openxmlformats.org/officeDocument/2006/relationships/hyperlink" Target="https://github.com/icgibbs/DataScienceCapstone/blob/d0d78580399d32a5e795df098c53988d1967e348/Wk%201,%20Lab%201:%20Data%20Collection%20API%20Notebook.ipynb" TargetMode="External"/><Relationship Id="rId10" Type="http://schemas.openxmlformats.org/officeDocument/2006/relationships/hyperlink" Target="https://github.com/icgibbs/DataScienceCapstone/blob/d0d78580399d32a5e795df098c53988d1967e348/Wk%203,%20Lab%201:%20lab_jupyter_launch_site_location.ipynb" TargetMode="External"/><Relationship Id="rId4" Type="http://schemas.openxmlformats.org/officeDocument/2006/relationships/hyperlink" Target="https://github.com/icgibbs/DataScienceCapstone/tree/master" TargetMode="External"/><Relationship Id="rId9" Type="http://schemas.openxmlformats.org/officeDocument/2006/relationships/hyperlink" Target="https://github.com/icgibbs/DataScienceCapstone/blob/d0d78580399d32a5e795df098c53988d1967e348/Wk%202,%20Lab%202:%20jupyter-labs-eda-dataviz.ipynb"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png"/><Relationship Id="rId7"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cgibbs/DataScienceCapstone/blob/322f36e9ddd4d9a18ce362dc355effc82ad05d9d/Wk%201,%20Lab%201:%20Data%20Collection%20API%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cgibbs/DataScienceCapstone/blob/322f36e9ddd4d9a18ce362dc355effc82ad05d9d/Wk%201,%20Lab%202:%20Data%20Collection%20with%20Web%20Scraping%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Ian Gibbs</a:t>
            </a:r>
          </a:p>
          <a:p>
            <a:r>
              <a:rPr lang="en-US" dirty="0">
                <a:solidFill>
                  <a:schemeClr val="bg2"/>
                </a:solidFill>
                <a:latin typeface="Abadi" panose="020B0604020104020204" pitchFamily="34" charset="0"/>
                <a:ea typeface="SF Pro" pitchFamily="2" charset="0"/>
                <a:cs typeface="SF Pro" pitchFamily="2" charset="0"/>
              </a:rPr>
              <a:t>Nov. 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46285"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flowchart for data wrangling is presented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For further detail, see the exact code at: </a:t>
            </a:r>
            <a:r>
              <a:rPr lang="en-US" sz="2200" dirty="0">
                <a:solidFill>
                  <a:schemeClr val="accent3">
                    <a:lumMod val="25000"/>
                  </a:schemeClr>
                </a:solidFill>
                <a:latin typeface="Abadi" panose="020B0604020104020204" pitchFamily="34" charset="0"/>
                <a:hlinkClick r:id="rId3"/>
              </a:rPr>
              <a:t>https://github.com/icgibbs/DataScienceCapstone/blob/322f36e9ddd4d9a18ce362dc355effc82ad05d9d/Wk%201,%20Lab%203:%20Data%20Wrangling%20EDA%20notebook.ipynb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200" dirty="0">
                <a:solidFill>
                  <a:srgbClr val="1C7DDB"/>
                </a:solidFill>
                <a:latin typeface="Abadi"/>
              </a:rPr>
              <a:t>Data that had been imported using the </a:t>
            </a:r>
            <a:r>
              <a:rPr lang="en-US" sz="2200" dirty="0">
                <a:solidFill>
                  <a:srgbClr val="1C7DDB"/>
                </a:solidFill>
                <a:latin typeface="Abadi"/>
                <a:hlinkClick r:id="rId4" action="ppaction://hlinksldjump"/>
              </a:rPr>
              <a:t>REST API technique </a:t>
            </a:r>
            <a:r>
              <a:rPr lang="en-US" sz="2200" dirty="0">
                <a:solidFill>
                  <a:srgbClr val="1C7DDB"/>
                </a:solidFill>
                <a:latin typeface="Abadi"/>
              </a:rPr>
              <a:t>was read into a </a:t>
            </a:r>
            <a:r>
              <a:rPr lang="en-US" sz="2200" dirty="0" err="1">
                <a:solidFill>
                  <a:srgbClr val="1C7DDB"/>
                </a:solidFill>
                <a:latin typeface="Abadi"/>
              </a:rPr>
              <a:t>dataframe</a:t>
            </a:r>
            <a:endParaRPr lang="en-US" sz="2200" dirty="0">
              <a:solidFill>
                <a:srgbClr val="1C7DDB"/>
              </a:solidFill>
              <a:latin typeface="Abadi"/>
            </a:endParaRPr>
          </a:p>
          <a:p>
            <a:pPr marL="457200" indent="-457200">
              <a:buFont typeface="+mj-lt"/>
              <a:buAutoNum type="arabicPeriod"/>
            </a:pPr>
            <a:r>
              <a:rPr lang="en-US" sz="2200" dirty="0">
                <a:solidFill>
                  <a:srgbClr val="1C7DDB"/>
                </a:solidFill>
                <a:latin typeface="Abadi"/>
              </a:rPr>
              <a:t>Explore the data, including</a:t>
            </a:r>
          </a:p>
          <a:p>
            <a:pPr marL="914400" lvl="1" indent="-457200">
              <a:buFont typeface="+mj-lt"/>
              <a:buAutoNum type="arabicPeriod"/>
            </a:pPr>
            <a:r>
              <a:rPr lang="en-US" sz="1800" dirty="0">
                <a:solidFill>
                  <a:srgbClr val="1C7DDB"/>
                </a:solidFill>
                <a:latin typeface="Abadi"/>
              </a:rPr>
              <a:t>determining which columns are missing data (</a:t>
            </a:r>
            <a:r>
              <a:rPr lang="en-US" sz="1800" dirty="0" err="1">
                <a:solidFill>
                  <a:srgbClr val="1C7DDB"/>
                </a:solidFill>
                <a:latin typeface="Abadi"/>
              </a:rPr>
              <a:t>LandingPad</a:t>
            </a:r>
            <a:r>
              <a:rPr lang="en-US" sz="1800" dirty="0">
                <a:solidFill>
                  <a:srgbClr val="1C7DDB"/>
                </a:solidFill>
                <a:latin typeface="Abadi"/>
              </a:rPr>
              <a:t>)</a:t>
            </a:r>
          </a:p>
          <a:p>
            <a:pPr marL="914400" lvl="1" indent="-457200">
              <a:buFont typeface="+mj-lt"/>
              <a:buAutoNum type="arabicPeriod"/>
            </a:pPr>
            <a:r>
              <a:rPr lang="en-US" sz="1800" dirty="0">
                <a:solidFill>
                  <a:srgbClr val="1C7DDB"/>
                </a:solidFill>
                <a:latin typeface="Abadi"/>
              </a:rPr>
              <a:t>which are numeric vs. categorical</a:t>
            </a:r>
          </a:p>
          <a:p>
            <a:pPr marL="914400" lvl="1" indent="-457200">
              <a:buFont typeface="+mj-lt"/>
              <a:buAutoNum type="arabicPeriod"/>
            </a:pPr>
            <a:r>
              <a:rPr lang="en-US" sz="1800" dirty="0">
                <a:solidFill>
                  <a:srgbClr val="1C7DDB"/>
                </a:solidFill>
                <a:latin typeface="Abadi"/>
              </a:rPr>
              <a:t># of launches from each site</a:t>
            </a:r>
          </a:p>
          <a:p>
            <a:pPr marL="914400" lvl="1" indent="-457200">
              <a:buFont typeface="+mj-lt"/>
              <a:buAutoNum type="arabicPeriod"/>
            </a:pPr>
            <a:r>
              <a:rPr lang="en-US" sz="1800" dirty="0">
                <a:solidFill>
                  <a:srgbClr val="1C7DDB"/>
                </a:solidFill>
                <a:latin typeface="Abadi"/>
              </a:rPr>
              <a:t># of launches into each orbit type</a:t>
            </a:r>
          </a:p>
          <a:p>
            <a:pPr marL="914400" lvl="1" indent="-457200">
              <a:buFont typeface="+mj-lt"/>
              <a:buAutoNum type="arabicPeriod"/>
            </a:pPr>
            <a:r>
              <a:rPr lang="en-US" sz="1800" dirty="0">
                <a:solidFill>
                  <a:srgbClr val="1C7DDB"/>
                </a:solidFill>
                <a:latin typeface="Abadi"/>
              </a:rPr>
              <a:t># of each Mission Outcomes</a:t>
            </a:r>
          </a:p>
          <a:p>
            <a:pPr marL="457200" indent="-457200">
              <a:buFont typeface="+mj-lt"/>
              <a:buAutoNum type="arabicPeriod"/>
            </a:pPr>
            <a:r>
              <a:rPr lang="en-US" sz="2200" dirty="0">
                <a:solidFill>
                  <a:srgbClr val="1C7DDB"/>
                </a:solidFill>
                <a:latin typeface="Abadi"/>
              </a:rPr>
              <a:t>Create a new column in the </a:t>
            </a:r>
            <a:r>
              <a:rPr lang="en-US" sz="2200" dirty="0" err="1">
                <a:solidFill>
                  <a:srgbClr val="1C7DDB"/>
                </a:solidFill>
                <a:latin typeface="Abadi"/>
              </a:rPr>
              <a:t>dataframe</a:t>
            </a:r>
            <a:r>
              <a:rPr lang="en-US" sz="2200" dirty="0">
                <a:solidFill>
                  <a:srgbClr val="1C7DDB"/>
                </a:solidFill>
                <a:latin typeface="Abadi"/>
              </a:rPr>
              <a:t> to indicate if the “landing outcome” was successful (value = 1) or not (value = 0)</a:t>
            </a:r>
          </a:p>
          <a:p>
            <a:pPr marL="457200" indent="-457200">
              <a:buFont typeface="+mj-lt"/>
              <a:buAutoNum type="arabicPeriod"/>
            </a:pPr>
            <a:endParaRPr lang="en-US" sz="2200" dirty="0">
              <a:solidFill>
                <a:srgbClr val="1C7DDB"/>
              </a:solidFill>
              <a:latin typeface="Abadi"/>
            </a:endParaRPr>
          </a:p>
        </p:txBody>
      </p:sp>
    </p:spTree>
    <p:extLst>
      <p:ext uri="{BB962C8B-B14F-4D97-AF65-F5344CB8AC3E}">
        <p14:creationId xmlns:p14="http://schemas.microsoft.com/office/powerpoint/2010/main" val="360096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Created scatterplots to answer the questions:</a:t>
            </a:r>
          </a:p>
          <a:p>
            <a:pPr lvl="1">
              <a:lnSpc>
                <a:spcPct val="100000"/>
              </a:lnSpc>
              <a:spcBef>
                <a:spcPts val="1400"/>
              </a:spcBef>
            </a:pPr>
            <a:r>
              <a:rPr lang="en-US" sz="1800" dirty="0">
                <a:solidFill>
                  <a:schemeClr val="accent3">
                    <a:lumMod val="25000"/>
                  </a:schemeClr>
                </a:solidFill>
                <a:latin typeface="Abadi"/>
              </a:rPr>
              <a:t>“Does more experience bring with it better odds of successful missions at each of the different launch sites?” Answer: Yes, generally – see </a:t>
            </a:r>
            <a:r>
              <a:rPr lang="en-US" sz="1800" dirty="0">
                <a:solidFill>
                  <a:schemeClr val="accent3">
                    <a:lumMod val="25000"/>
                  </a:schemeClr>
                </a:solidFill>
                <a:latin typeface="Abadi"/>
                <a:hlinkClick r:id="rId3" action="ppaction://hlinksldjump"/>
              </a:rPr>
              <a:t>Flight Number vs. Launch Site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“Are some sites better able to handle heavier payloads?” Answer: Inconclusive:– see </a:t>
            </a:r>
            <a:r>
              <a:rPr lang="en-US" sz="1800" dirty="0">
                <a:solidFill>
                  <a:schemeClr val="accent3">
                    <a:lumMod val="25000"/>
                  </a:schemeClr>
                </a:solidFill>
                <a:latin typeface="Abadi"/>
                <a:hlinkClick r:id="rId4" action="ppaction://hlinksldjump"/>
              </a:rPr>
              <a:t>Payload vs. Launch Site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“Does more experience bring with it better odds of successful missions into the different orbit ranges?” Answer: True for some orbit ranges but not all – see </a:t>
            </a:r>
            <a:r>
              <a:rPr lang="en-US" sz="1800" dirty="0">
                <a:solidFill>
                  <a:schemeClr val="accent3">
                    <a:lumMod val="25000"/>
                  </a:schemeClr>
                </a:solidFill>
                <a:latin typeface="Abadi"/>
                <a:hlinkClick r:id="rId5" action="ppaction://hlinksldjump"/>
              </a:rPr>
              <a:t>Flight Number vs. Orbit Type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“Do we have more success launching heavier payloads into different orbit ranges?” Answer: Partially true – see </a:t>
            </a:r>
            <a:r>
              <a:rPr lang="en-US" sz="1800" dirty="0">
                <a:solidFill>
                  <a:schemeClr val="accent3">
                    <a:lumMod val="25000"/>
                  </a:schemeClr>
                </a:solidFill>
                <a:latin typeface="Abadi"/>
                <a:hlinkClick r:id="rId6" action="ppaction://hlinksldjump"/>
              </a:rPr>
              <a:t>Payload vs. Orbit Type</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Created a bar chart to answer the question:</a:t>
            </a:r>
          </a:p>
          <a:p>
            <a:pPr lvl="1">
              <a:lnSpc>
                <a:spcPct val="100000"/>
              </a:lnSpc>
              <a:spcBef>
                <a:spcPts val="1400"/>
              </a:spcBef>
            </a:pPr>
            <a:r>
              <a:rPr lang="en-US" sz="1800" dirty="0">
                <a:solidFill>
                  <a:schemeClr val="accent3">
                    <a:lumMod val="25000"/>
                  </a:schemeClr>
                </a:solidFill>
                <a:latin typeface="Abadi"/>
              </a:rPr>
              <a:t>“Are we more likely to successfully launch into certain orbit ranges?” Answer: Yes – see </a:t>
            </a:r>
            <a:r>
              <a:rPr lang="en-US" sz="1800" dirty="0">
                <a:solidFill>
                  <a:schemeClr val="accent3">
                    <a:lumMod val="25000"/>
                  </a:schemeClr>
                </a:solidFill>
                <a:latin typeface="Abadi"/>
                <a:hlinkClick r:id="rId7" action="ppaction://hlinksldjump"/>
              </a:rPr>
              <a:t>Success Rate vs. Orbit Type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Created a line chart to answer the question:</a:t>
            </a:r>
          </a:p>
          <a:p>
            <a:pPr lvl="1">
              <a:lnSpc>
                <a:spcPct val="100000"/>
              </a:lnSpc>
              <a:spcBef>
                <a:spcPts val="1400"/>
              </a:spcBef>
            </a:pPr>
            <a:r>
              <a:rPr lang="en-US" sz="1800" dirty="0">
                <a:solidFill>
                  <a:schemeClr val="accent3">
                    <a:lumMod val="25000"/>
                  </a:schemeClr>
                </a:solidFill>
                <a:latin typeface="Abadi"/>
              </a:rPr>
              <a:t>“Is our overall success rate improving over time?” Answer: Yes, generally – see </a:t>
            </a:r>
            <a:r>
              <a:rPr lang="en-US" sz="1800" dirty="0">
                <a:solidFill>
                  <a:schemeClr val="accent3">
                    <a:lumMod val="25000"/>
                  </a:schemeClr>
                </a:solidFill>
                <a:latin typeface="Abadi"/>
                <a:hlinkClick r:id="rId8" action="ppaction://hlinksldjump"/>
              </a:rPr>
              <a:t>Launch Success Yearly Trend</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notebook: </a:t>
            </a:r>
            <a:r>
              <a:rPr lang="en-US" sz="2200" dirty="0">
                <a:solidFill>
                  <a:schemeClr val="accent3">
                    <a:lumMod val="25000"/>
                  </a:schemeClr>
                </a:solidFill>
                <a:latin typeface="Abadi" panose="020B0604020104020204" pitchFamily="34" charset="0"/>
                <a:hlinkClick r:id="rId9"/>
              </a:rPr>
              <a:t>https://github.com/icgibbs/DataScienceCapstone/blob/322f36e9ddd4d9a18ce362dc355effc82ad05d9d/Wk%202,%20Lab%202:%20jupyter-labs-eda-dataviz.ipynb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Summary of SQL queries performed during Exploratory Data Analysis:</a:t>
            </a:r>
          </a:p>
          <a:p>
            <a:pPr lvl="1">
              <a:lnSpc>
                <a:spcPct val="100000"/>
              </a:lnSpc>
              <a:spcBef>
                <a:spcPts val="1400"/>
              </a:spcBef>
            </a:pPr>
            <a:r>
              <a:rPr lang="en-US" sz="1800" dirty="0">
                <a:solidFill>
                  <a:schemeClr val="accent3">
                    <a:lumMod val="25000"/>
                  </a:schemeClr>
                </a:solidFill>
                <a:latin typeface="Abadi"/>
              </a:rPr>
              <a:t>Used “update” query to change a “</a:t>
            </a:r>
            <a:r>
              <a:rPr lang="en-US" sz="1800" dirty="0" err="1">
                <a:solidFill>
                  <a:schemeClr val="accent3">
                    <a:lumMod val="25000"/>
                  </a:schemeClr>
                </a:solidFill>
                <a:latin typeface="Abadi"/>
              </a:rPr>
              <a:t>Mission_Outcome</a:t>
            </a:r>
            <a:r>
              <a:rPr lang="en-US" sz="1800" dirty="0">
                <a:solidFill>
                  <a:schemeClr val="accent3">
                    <a:lumMod val="25000"/>
                  </a:schemeClr>
                </a:solidFill>
                <a:latin typeface="Abadi"/>
              </a:rPr>
              <a:t>” from “Success ” to “Success” (removed trailing space)</a:t>
            </a:r>
          </a:p>
          <a:p>
            <a:pPr lvl="1">
              <a:lnSpc>
                <a:spcPct val="100000"/>
              </a:lnSpc>
              <a:spcBef>
                <a:spcPts val="1400"/>
              </a:spcBef>
            </a:pPr>
            <a:r>
              <a:rPr lang="en-US" sz="1800" dirty="0">
                <a:solidFill>
                  <a:schemeClr val="accent3">
                    <a:lumMod val="25000"/>
                  </a:schemeClr>
                </a:solidFill>
                <a:latin typeface="Abadi"/>
              </a:rPr>
              <a:t>Used “where” clause with wildcard (“%”) and a “limit 5” clause to provide list of 5 records in which the launch site had a name starting with “CCA”</a:t>
            </a:r>
          </a:p>
          <a:p>
            <a:pPr lvl="1">
              <a:lnSpc>
                <a:spcPct val="100000"/>
              </a:lnSpc>
              <a:spcBef>
                <a:spcPts val="1400"/>
              </a:spcBef>
            </a:pPr>
            <a:r>
              <a:rPr lang="en-US" sz="1800" dirty="0">
                <a:solidFill>
                  <a:schemeClr val="accent3">
                    <a:lumMod val="25000"/>
                  </a:schemeClr>
                </a:solidFill>
                <a:latin typeface="Abadi"/>
              </a:rPr>
              <a:t>Used “</a:t>
            </a:r>
            <a:r>
              <a:rPr lang="en-US" sz="1800" dirty="0" err="1">
                <a:solidFill>
                  <a:schemeClr val="accent3">
                    <a:lumMod val="25000"/>
                  </a:schemeClr>
                </a:solidFill>
                <a:latin typeface="Abadi"/>
              </a:rPr>
              <a:t>groupby</a:t>
            </a:r>
            <a:r>
              <a:rPr lang="en-US" sz="1800" dirty="0">
                <a:solidFill>
                  <a:schemeClr val="accent3">
                    <a:lumMod val="25000"/>
                  </a:schemeClr>
                </a:solidFill>
                <a:latin typeface="Abadi"/>
              </a:rPr>
              <a:t>” with “sum”, “avg”, and “count” to find the aggregate sum, average, and quantity of values, respectively, in a given column</a:t>
            </a:r>
          </a:p>
          <a:p>
            <a:pPr lvl="1">
              <a:lnSpc>
                <a:spcPct val="100000"/>
              </a:lnSpc>
              <a:spcBef>
                <a:spcPts val="1400"/>
              </a:spcBef>
            </a:pPr>
            <a:r>
              <a:rPr lang="en-US" sz="1800" dirty="0">
                <a:solidFill>
                  <a:schemeClr val="accent3">
                    <a:lumMod val="25000"/>
                  </a:schemeClr>
                </a:solidFill>
                <a:latin typeface="Abadi"/>
              </a:rPr>
              <a:t>Used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 to parse date information from a string, and “order by” to sort the results in descending order</a:t>
            </a:r>
          </a:p>
          <a:p>
            <a:pPr lvl="1">
              <a:lnSpc>
                <a:spcPct val="100000"/>
              </a:lnSpc>
              <a:spcBef>
                <a:spcPts val="1400"/>
              </a:spcBef>
            </a:pPr>
            <a:r>
              <a:rPr lang="en-US" sz="1800" dirty="0">
                <a:solidFill>
                  <a:schemeClr val="accent3">
                    <a:lumMod val="25000"/>
                  </a:schemeClr>
                </a:solidFill>
                <a:latin typeface="Abadi"/>
              </a:rPr>
              <a:t>Used complex where clause (with “and” statements) to restrict results to only those records meeting a combination of criteria</a:t>
            </a:r>
          </a:p>
          <a:p>
            <a:pPr lvl="1">
              <a:lnSpc>
                <a:spcPct val="100000"/>
              </a:lnSpc>
              <a:spcBef>
                <a:spcPts val="1400"/>
              </a:spcBef>
            </a:pPr>
            <a:r>
              <a:rPr lang="en-US" sz="1800" dirty="0">
                <a:solidFill>
                  <a:schemeClr val="accent3">
                    <a:lumMod val="25000"/>
                  </a:schemeClr>
                </a:solidFill>
                <a:latin typeface="Abadi"/>
              </a:rPr>
              <a:t>Used a subquery to determine that highest payload weight so that the main query could select all of the booster versions that had carried that weight.</a:t>
            </a:r>
          </a:p>
          <a:p>
            <a:pPr>
              <a:lnSpc>
                <a:spcPct val="100000"/>
              </a:lnSpc>
              <a:spcBef>
                <a:spcPts val="1400"/>
              </a:spcBef>
            </a:pPr>
            <a:r>
              <a:rPr lang="en-US" sz="2200" dirty="0">
                <a:solidFill>
                  <a:schemeClr val="accent3">
                    <a:lumMod val="25000"/>
                  </a:schemeClr>
                </a:solidFill>
                <a:latin typeface="Abadi"/>
              </a:rPr>
              <a:t>Additional information: The results of the SQL queries are returned as a list of tuples, which aren’t always easy to read.  I converted these lists into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which were easier to follow.</a:t>
            </a:r>
          </a:p>
          <a:p>
            <a:pPr>
              <a:lnSpc>
                <a:spcPct val="100000"/>
              </a:lnSpc>
              <a:spcBef>
                <a:spcPts val="1400"/>
              </a:spcBef>
            </a:pPr>
            <a:r>
              <a:rPr lang="en-US" sz="2200" dirty="0">
                <a:solidFill>
                  <a:schemeClr val="accent3">
                    <a:lumMod val="25000"/>
                  </a:schemeClr>
                </a:solidFill>
                <a:latin typeface="Abadi" panose="020B0604020104020204" pitchFamily="34" charset="0"/>
              </a:rPr>
              <a:t>The SQL and resulting data can be seen in this notebook: </a:t>
            </a:r>
            <a:r>
              <a:rPr lang="en-US" sz="2200" dirty="0">
                <a:solidFill>
                  <a:schemeClr val="accent3">
                    <a:lumMod val="25000"/>
                  </a:schemeClr>
                </a:solidFill>
                <a:latin typeface="Abadi" panose="020B0604020104020204" pitchFamily="34" charset="0"/>
                <a:hlinkClick r:id="rId3"/>
              </a:rPr>
              <a:t>https://github.com/icgibbs/DataScienceCapstone/blob/322f36e9ddd4d9a18ce362dc355effc82ad05d9d/Wk%202,%20Lab%201:%20jupyter-labs-eda-sql-coursera_sqllite.ipynb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objects were added to a Folium-based map: </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were added to represent launch sites. (See </a:t>
            </a:r>
            <a:r>
              <a:rPr lang="en-US" sz="1800" dirty="0">
                <a:solidFill>
                  <a:schemeClr val="accent3">
                    <a:lumMod val="25000"/>
                  </a:schemeClr>
                </a:solidFill>
                <a:latin typeface="Abadi" panose="020B0604020104020204" pitchFamily="34" charset="0"/>
                <a:hlinkClick r:id="rId3" action="ppaction://hlinksldjump"/>
              </a:rPr>
              <a:t>Map of Launch Sites, Magnified</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were added to label/name the launch sites and nearby “points of interest” (shore, train, roadway, etc.).  (See </a:t>
            </a:r>
            <a:r>
              <a:rPr lang="en-US" sz="1800" dirty="0">
                <a:solidFill>
                  <a:schemeClr val="accent3">
                    <a:lumMod val="25000"/>
                  </a:schemeClr>
                </a:solidFill>
                <a:latin typeface="Abadi" panose="020B0604020104020204" pitchFamily="34" charset="0"/>
                <a:hlinkClick r:id="rId4" action="ppaction://hlinksldjump"/>
              </a:rPr>
              <a:t>Items Close to CCAFS SLC-40</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were added to group the launches that occur at the same sites (See </a:t>
            </a:r>
            <a:r>
              <a:rPr lang="en-US" sz="1800" dirty="0">
                <a:solidFill>
                  <a:schemeClr val="accent3">
                    <a:lumMod val="25000"/>
                  </a:schemeClr>
                </a:solidFill>
                <a:latin typeface="Abadi" panose="020B0604020104020204" pitchFamily="34" charset="0"/>
                <a:hlinkClick r:id="rId5" action="ppaction://hlinksldjump"/>
              </a:rPr>
              <a:t>Successes/Failures Pictured at Vandenberg</a:t>
            </a:r>
            <a:r>
              <a:rPr lang="en-US" sz="1800" dirty="0">
                <a:solidFill>
                  <a:schemeClr val="accent3">
                    <a:lumMod val="25000"/>
                  </a:schemeClr>
                </a:solidFill>
                <a:latin typeface="Abadi" panose="020B0604020104020204" pitchFamily="34" charset="0"/>
              </a:rPr>
              <a:t>)</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Lines (</a:t>
            </a:r>
            <a:r>
              <a:rPr lang="en-US" sz="1800" dirty="0" err="1">
                <a:solidFill>
                  <a:schemeClr val="accent3">
                    <a:lumMod val="25000"/>
                  </a:schemeClr>
                </a:solidFill>
                <a:latin typeface="Abadi" panose="020B0604020104020204" pitchFamily="34" charset="0"/>
              </a:rPr>
              <a:t>PolyLine</a:t>
            </a:r>
            <a:r>
              <a:rPr lang="en-US" sz="1800" dirty="0">
                <a:solidFill>
                  <a:schemeClr val="accent3">
                    <a:lumMod val="25000"/>
                  </a:schemeClr>
                </a:solidFill>
                <a:latin typeface="Abadi" panose="020B0604020104020204" pitchFamily="34" charset="0"/>
              </a:rPr>
              <a:t>) were added to reflect the direct (and measured) path between a launch site and nearby “points of interest”. </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(See </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hlinkClick r:id="rId4" action="ppaction://hlinksldjump"/>
              </a:rPr>
              <a:t>Items Close to CCAFS SLC-40</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t>
            </a:r>
          </a:p>
          <a:p>
            <a:pPr marL="685800" marR="0" lvl="1"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 </a:t>
            </a:r>
            <a:r>
              <a:rPr kumimoji="0" lang="en-US" sz="18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MousePosition</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object was added to show the Lat/Long coordinates of where the mouse cursor was placed within the map</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stored in GitHub: </a:t>
            </a:r>
            <a:r>
              <a:rPr lang="en-US" sz="2200" dirty="0">
                <a:solidFill>
                  <a:schemeClr val="accent3">
                    <a:lumMod val="25000"/>
                  </a:schemeClr>
                </a:solidFill>
                <a:latin typeface="Abadi" panose="020B0604020104020204" pitchFamily="34" charset="0"/>
                <a:hlinkClick r:id="rId6"/>
              </a:rPr>
              <a:t>https://github.com/icgibbs/DataScienceCapstone/blob/b5ed252f3ec6932ad2d18b2e8633d36899fd13e7/Wk%203,%20Lab%201:%20lab_jupyter_launch_site_location.ipynb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422141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originally built with:</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showing the % of successful launches at each site, where “site” is selected from a menu.  (See </a:t>
            </a:r>
            <a:r>
              <a:rPr lang="en-US" sz="1800" dirty="0">
                <a:solidFill>
                  <a:schemeClr val="accent3">
                    <a:lumMod val="25000"/>
                  </a:schemeClr>
                </a:solidFill>
                <a:latin typeface="Abadi" panose="020B0604020104020204" pitchFamily="34" charset="0"/>
                <a:hlinkClick r:id="rId3" action="ppaction://hlinksldjump"/>
              </a:rPr>
              <a:t>Dashboard: Successful Launches, By Site</a:t>
            </a:r>
            <a:r>
              <a:rPr lang="en-US" sz="1800" dirty="0">
                <a:solidFill>
                  <a:schemeClr val="accent3">
                    <a:lumMod val="25000"/>
                  </a:schemeClr>
                </a:solidFill>
                <a:latin typeface="Abadi" panose="020B0604020104020204" pitchFamily="34" charset="0"/>
              </a:rPr>
              <a:t> and </a:t>
            </a:r>
            <a:r>
              <a:rPr lang="en-US" sz="1800" dirty="0">
                <a:solidFill>
                  <a:schemeClr val="accent3">
                    <a:lumMod val="25000"/>
                  </a:schemeClr>
                </a:solidFill>
                <a:latin typeface="Abadi" panose="020B0604020104020204" pitchFamily="34" charset="0"/>
                <a:hlinkClick r:id="rId4" action="ppaction://hlinksldjump"/>
              </a:rPr>
              <a:t>Dashboard: Study of Site with Most Successful Launch Ratio</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scatterplot chart showing the success of launches of different weights using different booster versions, where the payload weight is selected from a slider.  (See </a:t>
            </a:r>
            <a:r>
              <a:rPr lang="en-US" sz="1800" dirty="0">
                <a:solidFill>
                  <a:schemeClr val="accent3">
                    <a:lumMod val="25000"/>
                  </a:schemeClr>
                </a:solidFill>
                <a:latin typeface="Abadi" panose="020B0604020104020204" pitchFamily="34" charset="0"/>
                <a:hlinkClick r:id="rId5" action="ppaction://hlinksldjump"/>
              </a:rPr>
              <a:t>Which Booster Version Worked Best with Which Payload Weights</a:t>
            </a:r>
            <a:r>
              <a:rPr lang="en-US" sz="1800" dirty="0">
                <a:solidFill>
                  <a:schemeClr val="accent3">
                    <a:lumMod val="25000"/>
                  </a:schemeClr>
                </a:solidFill>
                <a:latin typeface="Abadi" panose="020B0604020104020204" pitchFamily="34" charset="0"/>
              </a:rPr>
              <a:t> and </a:t>
            </a:r>
            <a:r>
              <a:rPr lang="en-US" sz="1800" dirty="0">
                <a:solidFill>
                  <a:schemeClr val="accent3">
                    <a:lumMod val="25000"/>
                  </a:schemeClr>
                </a:solidFill>
                <a:latin typeface="Abadi" panose="020B0604020104020204" pitchFamily="34" charset="0"/>
                <a:hlinkClick r:id="rId6" action="ppaction://hlinksldjump"/>
              </a:rPr>
              <a:t>Which Booster Version Worked Best in Specific Payload Weight Range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Notebook stored in GitHub: </a:t>
            </a:r>
            <a:r>
              <a:rPr lang="en-US" sz="2200" dirty="0">
                <a:solidFill>
                  <a:schemeClr val="accent3">
                    <a:lumMod val="25000"/>
                  </a:schemeClr>
                </a:solidFill>
                <a:latin typeface="Abadi" panose="020B0604020104020204" pitchFamily="34" charset="0"/>
                <a:hlinkClick r:id="rId7"/>
              </a:rPr>
              <a:t>https://github.com/icgibbs/DataScienceCapstone/blob/b5ed252f3ec6932ad2d18b2e8633d36899fd13e7/Wk%203,%20Lab%202:%20spacex_dash_app.py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 Part 1</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182471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additional pie chart was added to the Interactive Dashboard to show</a:t>
            </a:r>
          </a:p>
          <a:p>
            <a:pPr lvl="1">
              <a:lnSpc>
                <a:spcPct val="100000"/>
              </a:lnSpc>
              <a:spcBef>
                <a:spcPts val="1400"/>
              </a:spcBef>
            </a:pPr>
            <a:r>
              <a:rPr lang="en-US" sz="1800" dirty="0">
                <a:solidFill>
                  <a:schemeClr val="accent3">
                    <a:lumMod val="25000"/>
                  </a:schemeClr>
                </a:solidFill>
                <a:latin typeface="Abadi" panose="020B0604020104020204" pitchFamily="34" charset="0"/>
              </a:rPr>
              <a:t>The % of successful launches using each of the booster categories, where “booster category” is selected from a menu.</a:t>
            </a:r>
          </a:p>
          <a:p>
            <a:pPr lvl="1">
              <a:lnSpc>
                <a:spcPct val="100000"/>
              </a:lnSpc>
              <a:spcBef>
                <a:spcPts val="1400"/>
              </a:spcBef>
            </a:pPr>
            <a:r>
              <a:rPr lang="en-US" sz="1800" dirty="0">
                <a:solidFill>
                  <a:schemeClr val="accent3">
                    <a:lumMod val="25000"/>
                  </a:schemeClr>
                </a:solidFill>
                <a:latin typeface="Abadi" panose="020B0604020104020204" pitchFamily="34" charset="0"/>
              </a:rPr>
              <a:t>In addition to showing which booster versions have been most successful, its selection menu was also tied to the scatterplot chart mentioned above as an additional input/filter to help focus the reader’s attention to the weights used by specific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 Part 2</a:t>
            </a:r>
          </a:p>
        </p:txBody>
      </p:sp>
      <p:pic>
        <p:nvPicPr>
          <p:cNvPr id="7" name="Picture 6" descr="Chart, pie chart&#10;&#10;Description automatically generated">
            <a:extLst>
              <a:ext uri="{FF2B5EF4-FFF2-40B4-BE49-F238E27FC236}">
                <a16:creationId xmlns:a16="http://schemas.microsoft.com/office/drawing/2014/main" id="{C551A2EF-0A73-314D-9F27-763E0A2B5519}"/>
              </a:ext>
            </a:extLst>
          </p:cNvPr>
          <p:cNvPicPr>
            <a:picLocks noChangeAspect="1"/>
          </p:cNvPicPr>
          <p:nvPr/>
        </p:nvPicPr>
        <p:blipFill>
          <a:blip r:embed="rId3"/>
          <a:stretch>
            <a:fillRect/>
          </a:stretch>
        </p:blipFill>
        <p:spPr>
          <a:xfrm>
            <a:off x="3084286" y="3863776"/>
            <a:ext cx="6023428" cy="2703284"/>
          </a:xfrm>
          <a:prstGeom prst="rect">
            <a:avLst/>
          </a:prstGeom>
        </p:spPr>
      </p:pic>
    </p:spTree>
    <p:extLst>
      <p:ext uri="{BB962C8B-B14F-4D97-AF65-F5344CB8AC3E}">
        <p14:creationId xmlns:p14="http://schemas.microsoft.com/office/powerpoint/2010/main" val="148365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ontent Placeholder 4">
            <a:extLst>
              <a:ext uri="{FF2B5EF4-FFF2-40B4-BE49-F238E27FC236}">
                <a16:creationId xmlns:a16="http://schemas.microsoft.com/office/drawing/2014/main" id="{05629E1F-A484-4448-B8D0-186993D73D52}"/>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200" dirty="0">
                <a:solidFill>
                  <a:srgbClr val="1C7DDB"/>
                </a:solidFill>
                <a:latin typeface="Abadi"/>
              </a:rPr>
              <a:t>Preliminary tasks: Import appropriate libraries (including “</a:t>
            </a:r>
            <a:r>
              <a:rPr lang="en-US" sz="2200" dirty="0" err="1">
                <a:solidFill>
                  <a:srgbClr val="1C7DDB"/>
                </a:solidFill>
                <a:latin typeface="Abadi"/>
              </a:rPr>
              <a:t>sklearn</a:t>
            </a:r>
            <a:r>
              <a:rPr lang="en-US" sz="2200" dirty="0">
                <a:solidFill>
                  <a:srgbClr val="1C7DDB"/>
                </a:solidFill>
                <a:latin typeface="Abadi"/>
              </a:rPr>
              <a:t>”), create a new function to plot a confusion matrix, and load data</a:t>
            </a:r>
          </a:p>
          <a:p>
            <a:pPr marL="457200" indent="-457200">
              <a:buFont typeface="+mj-lt"/>
              <a:buAutoNum type="arabicPeriod"/>
            </a:pPr>
            <a:r>
              <a:rPr lang="en-US" sz="2200" dirty="0">
                <a:solidFill>
                  <a:srgbClr val="1C7DDB"/>
                </a:solidFill>
                <a:latin typeface="Abadi"/>
              </a:rPr>
              <a:t>Standardize the data</a:t>
            </a:r>
          </a:p>
          <a:p>
            <a:pPr marL="457200" indent="-457200">
              <a:buFont typeface="+mj-lt"/>
              <a:buAutoNum type="arabicPeriod"/>
            </a:pPr>
            <a:r>
              <a:rPr lang="en-US" sz="2200" dirty="0">
                <a:solidFill>
                  <a:srgbClr val="1C7DDB"/>
                </a:solidFill>
                <a:latin typeface="Abadi"/>
              </a:rPr>
              <a:t>Split data into a subset for training and another for testing</a:t>
            </a:r>
          </a:p>
          <a:p>
            <a:pPr marL="457200" indent="-457200">
              <a:buFont typeface="+mj-lt"/>
              <a:buAutoNum type="arabicPeriod"/>
            </a:pPr>
            <a:r>
              <a:rPr lang="en-US" sz="2200" dirty="0">
                <a:solidFill>
                  <a:srgbClr val="1C7DDB"/>
                </a:solidFill>
                <a:latin typeface="Abadi"/>
              </a:rPr>
              <a:t>Create a predictive analysis object (either Logistic Regression, Support Vector Machine, Decision Tree, or K Nearest Neighbor) and use the </a:t>
            </a:r>
            <a:r>
              <a:rPr lang="en-US" sz="2200" dirty="0" err="1">
                <a:solidFill>
                  <a:srgbClr val="1C7DDB"/>
                </a:solidFill>
                <a:latin typeface="Abadi"/>
              </a:rPr>
              <a:t>GridSearchCV</a:t>
            </a:r>
            <a:r>
              <a:rPr lang="en-US" sz="2200" dirty="0">
                <a:solidFill>
                  <a:srgbClr val="1C7DDB"/>
                </a:solidFill>
                <a:latin typeface="Abadi"/>
              </a:rPr>
              <a:t> object methods to determine the best parameters and accuracy for that predictive analysis method.</a:t>
            </a:r>
          </a:p>
          <a:p>
            <a:pPr marL="457200" indent="-457200">
              <a:buFont typeface="+mj-lt"/>
              <a:buAutoNum type="arabicPeriod"/>
            </a:pPr>
            <a:r>
              <a:rPr lang="en-US" sz="2200" dirty="0">
                <a:solidFill>
                  <a:srgbClr val="1C7DDB"/>
                </a:solidFill>
                <a:latin typeface="Abadi"/>
              </a:rPr>
              <a:t>Create a Confusion Matrix to show the situations in which the model predicts incorrectly (false positives, false negatives)</a:t>
            </a:r>
          </a:p>
          <a:p>
            <a:pPr marL="457200" indent="-457200">
              <a:buFont typeface="+mj-lt"/>
              <a:buAutoNum type="arabicPeriod"/>
            </a:pPr>
            <a:r>
              <a:rPr lang="en-US" sz="2200" dirty="0">
                <a:solidFill>
                  <a:srgbClr val="1C7DDB"/>
                </a:solidFill>
                <a:latin typeface="Abadi"/>
              </a:rPr>
              <a:t>Repeat steps 4 – 5 for remaining analysis object types</a:t>
            </a:r>
          </a:p>
        </p:txBody>
      </p:sp>
      <p:sp>
        <p:nvSpPr>
          <p:cNvPr id="8" name="Text Placeholder 2">
            <a:extLst>
              <a:ext uri="{FF2B5EF4-FFF2-40B4-BE49-F238E27FC236}">
                <a16:creationId xmlns:a16="http://schemas.microsoft.com/office/drawing/2014/main" id="{E54DC6F5-4271-A241-8500-B014D4D3E4E8}"/>
              </a:ext>
            </a:extLst>
          </p:cNvPr>
          <p:cNvSpPr txBox="1">
            <a:spLocks/>
          </p:cNvSpPr>
          <p:nvPr/>
        </p:nvSpPr>
        <p:spPr>
          <a:xfrm>
            <a:off x="820738" y="1800225"/>
            <a:ext cx="4640263" cy="42259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flowchart for building, evaluating, improving, and determining the best performing classification model is documented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For further detail, see the exact code at: </a:t>
            </a:r>
            <a:r>
              <a:rPr lang="en-US" sz="2200" dirty="0">
                <a:solidFill>
                  <a:schemeClr val="accent3">
                    <a:lumMod val="25000"/>
                  </a:schemeClr>
                </a:solidFill>
                <a:latin typeface="Abadi" panose="020B0604020104020204" pitchFamily="34" charset="0"/>
                <a:hlinkClick r:id="rId3"/>
              </a:rPr>
              <a:t>https://github.com/icgibbs/DataScienceCapstone/blob/b5ed252f3ec6932ad2d18b2e8633d36899fd13e7/Wk%204,%20Lab%201:%20SpaceX_Machine%20Learning%20Prediction_Part_5.ipynb</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36492"/>
            <a:ext cx="10416488" cy="478285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Used SQL to explore the data &amp; make a minor update (removed trailing space from a data value)</a:t>
            </a:r>
          </a:p>
          <a:p>
            <a:pPr lvl="1">
              <a:lnSpc>
                <a:spcPct val="100000"/>
              </a:lnSpc>
              <a:spcBef>
                <a:spcPts val="1400"/>
              </a:spcBef>
            </a:pPr>
            <a:r>
              <a:rPr lang="en-US" sz="1800" dirty="0">
                <a:solidFill>
                  <a:schemeClr val="accent3">
                    <a:lumMod val="25000"/>
                  </a:schemeClr>
                </a:solidFill>
                <a:latin typeface="Abadi" panose="020B0604020104020204" pitchFamily="34" charset="0"/>
              </a:rPr>
              <a:t>Used various graphing/plotting techniques to visualize the relationships between data elements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an interactive dashboard to explore the relationship between launch site, payload weight, booster version, and mission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Screenshots of dashboard provided in upcoming slides: </a:t>
            </a:r>
            <a:r>
              <a:rPr lang="en-US" sz="1800" dirty="0">
                <a:solidFill>
                  <a:schemeClr val="accent3">
                    <a:lumMod val="25000"/>
                  </a:schemeClr>
                </a:solidFill>
                <a:latin typeface="Abadi" panose="020B0604020104020204" pitchFamily="34" charset="0"/>
                <a:hlinkClick r:id="rId4" action="ppaction://hlinksldjump"/>
              </a:rPr>
              <a:t>Successful Launches, By Site</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5" action="ppaction://hlinksldjump"/>
              </a:rPr>
              <a:t>Study of Site with Most Successful Launch Ratio</a:t>
            </a: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6" action="ppaction://hlinksldjump"/>
              </a:rPr>
              <a:t>Which Booster Version Worked Best with Which Payload Weights</a:t>
            </a:r>
            <a:r>
              <a:rPr lang="en-US" sz="1800" dirty="0">
                <a:solidFill>
                  <a:schemeClr val="accent3">
                    <a:lumMod val="25000"/>
                  </a:schemeClr>
                </a:solidFill>
                <a:latin typeface="Abadi" panose="020B0604020104020204" pitchFamily="34" charset="0"/>
              </a:rPr>
              <a:t>, and </a:t>
            </a:r>
            <a:r>
              <a:rPr lang="en-US" sz="1800" dirty="0">
                <a:solidFill>
                  <a:schemeClr val="accent3">
                    <a:lumMod val="25000"/>
                  </a:schemeClr>
                </a:solidFill>
                <a:latin typeface="Abadi" panose="020B0604020104020204" pitchFamily="34" charset="0"/>
                <a:hlinkClick r:id="rId7" action="ppaction://hlinksldjump"/>
              </a:rPr>
              <a:t>Which Booster Version Worked Best in Specific Payload Weight Range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Based on the interactive tools, if I were managing the next launch and being judged on a successful landing, I would hope the next launch would have a 3000 – 4000 kg payload, to be launched from KSC LC-39A, using FT-class boosters. 2 such missions have </a:t>
            </a:r>
            <a:r>
              <a:rPr lang="en-US" sz="1800" dirty="0" err="1">
                <a:solidFill>
                  <a:schemeClr val="accent3">
                    <a:lumMod val="25000"/>
                  </a:schemeClr>
                </a:solidFill>
                <a:latin typeface="Abadi" panose="020B0604020104020204" pitchFamily="34" charset="0"/>
              </a:rPr>
              <a:t>occured</a:t>
            </a:r>
            <a:r>
              <a:rPr lang="en-US" sz="1800" dirty="0">
                <a:solidFill>
                  <a:schemeClr val="accent3">
                    <a:lumMod val="25000"/>
                  </a:schemeClr>
                </a:solidFill>
                <a:latin typeface="Abadi" panose="020B0604020104020204" pitchFamily="34" charset="0"/>
              </a:rPr>
              <a:t> and both have been successful.</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Used 4 different predictive models; determined that the Decision Tree model was most effective, though all 4 produced nearly identical results.  See </a:t>
            </a:r>
            <a:r>
              <a:rPr lang="en-US" sz="1800" dirty="0">
                <a:solidFill>
                  <a:schemeClr val="accent3">
                    <a:lumMod val="25000"/>
                  </a:schemeClr>
                </a:solidFill>
                <a:latin typeface="Abadi" panose="020B0604020104020204" pitchFamily="34" charset="0"/>
                <a:hlinkClick r:id="rId8" action="ppaction://hlinksldjump"/>
              </a:rPr>
              <a:t>Classification Accuracy</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method had an 83% accuracy with the Test Data, and a Confusion Matrix with 15 out of 18 correct predictions (the remaining 3 were false positives).  See </a:t>
            </a:r>
            <a:r>
              <a:rPr lang="en-US" sz="1800" dirty="0">
                <a:solidFill>
                  <a:schemeClr val="accent3">
                    <a:lumMod val="25000"/>
                  </a:schemeClr>
                </a:solidFill>
                <a:latin typeface="Abadi" panose="020B0604020104020204" pitchFamily="34" charset="0"/>
                <a:hlinkClick r:id="rId9" action="ppaction://hlinksldjump"/>
              </a:rPr>
              <a:t>Confusion Matrix: Decision Tree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343688"/>
            <a:ext cx="10592999" cy="15253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that successful landings (”Class 1”) are represented by orange dots and unsuccessful landings (“Class 0”) are represented by blue dots, and given that flights are sequenced chronologically by Flight Number, we see that generally speaking each site has an increased success rate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E7E204EC-8A50-DA44-A535-113E3ADA7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1100"/>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3895105"/>
            <a:ext cx="10723944" cy="253210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that successful landings (”Class 1”) are represented by orange dots and unsuccessful landings (“Class 0”) are represented by blue dots, we see that the heavier payloads (&gt; ~ 7500kg) have a higher success rate than lighter payloads, and this is true regardless of the launch site involved.</a:t>
            </a:r>
          </a:p>
          <a:p>
            <a:pPr>
              <a:lnSpc>
                <a:spcPct val="100000"/>
              </a:lnSpc>
              <a:spcBef>
                <a:spcPts val="1400"/>
              </a:spcBef>
            </a:pPr>
            <a:r>
              <a:rPr lang="en-US" sz="2200" dirty="0">
                <a:solidFill>
                  <a:schemeClr val="accent3">
                    <a:lumMod val="25000"/>
                  </a:schemeClr>
                </a:solidFill>
                <a:latin typeface="Abadi" panose="020B0604020104020204" pitchFamily="34" charset="0"/>
              </a:rPr>
              <a:t>We can also observe that no “very heavy” (&gt; 10,000kg) launches were attempted from VAFB SLC 4E and no “moderately heavy” (between ~ 7500kg and ~13,000kg) launches were attempted from CCAFS SLC 40.  The reason for this is not clear and would be worthy of investigation if it were desired to undertake launches in those weight categories.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4" name="Picture 6">
            <a:extLst>
              <a:ext uri="{FF2B5EF4-FFF2-40B4-BE49-F238E27FC236}">
                <a16:creationId xmlns:a16="http://schemas.microsoft.com/office/drawing/2014/main" id="{6D03E184-6FD7-E94D-8B07-B58472F7E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7346"/>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8067"/>
            <a:ext cx="4703013" cy="4547505"/>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Landings have been very successful (between 80% - 100%) after launching into ES-L1, GEO, HEO, SSO, and VLEO orbits.</a:t>
            </a:r>
          </a:p>
          <a:p>
            <a:pPr>
              <a:lnSpc>
                <a:spcPct val="100000"/>
              </a:lnSpc>
              <a:spcBef>
                <a:spcPts val="1400"/>
              </a:spcBef>
            </a:pPr>
            <a:r>
              <a:rPr lang="en-US" sz="2200" dirty="0">
                <a:solidFill>
                  <a:schemeClr val="accent3">
                    <a:lumMod val="25000"/>
                  </a:schemeClr>
                </a:solidFill>
                <a:latin typeface="Abadi" panose="020B0604020104020204" pitchFamily="34" charset="0"/>
              </a:rPr>
              <a:t>While it appears there have been no successful landings after launching into SO, it is understood that SO and SSO really are the same (Sun-synchronous Orbit).  Grouping these two together (a step missed during data wrangling) would have produced a very effective “SO/SSO” group, though slightly less effective than the SSO group is reported to be now.</a:t>
            </a:r>
          </a:p>
          <a:p>
            <a:pPr>
              <a:lnSpc>
                <a:spcPct val="100000"/>
              </a:lnSpc>
              <a:spcBef>
                <a:spcPts val="1400"/>
              </a:spcBef>
            </a:pPr>
            <a:r>
              <a:rPr lang="en-US" sz="2200" dirty="0">
                <a:solidFill>
                  <a:schemeClr val="accent3">
                    <a:lumMod val="25000"/>
                  </a:schemeClr>
                </a:solidFill>
                <a:latin typeface="Abadi" panose="020B0604020104020204" pitchFamily="34" charset="0"/>
              </a:rPr>
              <a:t>Launching into the remaining orbit regions have yielded only moderately successful landings (~50% - ~75% successful)</a:t>
            </a:r>
          </a:p>
          <a:p>
            <a:pPr>
              <a:lnSpc>
                <a:spcPct val="100000"/>
              </a:lnSpc>
              <a:spcBef>
                <a:spcPts val="1400"/>
              </a:spcBef>
            </a:pPr>
            <a:r>
              <a:rPr lang="en-US" sz="2200" dirty="0">
                <a:solidFill>
                  <a:schemeClr val="accent3">
                    <a:lumMod val="25000"/>
                  </a:schemeClr>
                </a:solidFill>
                <a:latin typeface="Abadi" panose="020B0604020104020204" pitchFamily="34" charset="0"/>
              </a:rPr>
              <a:t>Note that launches into ES-L1, GEO, and HEO occurred only 1 time each. Their 100% success rate may be a matter of other factors more than the orbit range involved.</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6" name="Picture 4">
            <a:extLst>
              <a:ext uri="{FF2B5EF4-FFF2-40B4-BE49-F238E27FC236}">
                <a16:creationId xmlns:a16="http://schemas.microsoft.com/office/drawing/2014/main" id="{3884DDCE-8F12-B242-9039-E24360A2A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1478067"/>
            <a:ext cx="5984948" cy="459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0617" y="4028038"/>
            <a:ext cx="11067355" cy="2392364"/>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that successful landings (”Class 1”) are represented by orange dots and unsuccessful landings (“Class 0”) are represented by blue dots, and given that flights are sequenced chronologically by Flight Number, we see that generally speaking each orbit type has an increased success rate over time.</a:t>
            </a:r>
          </a:p>
          <a:p>
            <a:pPr>
              <a:lnSpc>
                <a:spcPct val="100000"/>
              </a:lnSpc>
              <a:spcBef>
                <a:spcPts val="1400"/>
              </a:spcBef>
            </a:pPr>
            <a:r>
              <a:rPr lang="en-US" sz="2200" dirty="0">
                <a:solidFill>
                  <a:schemeClr val="accent3">
                    <a:lumMod val="25000"/>
                  </a:schemeClr>
                </a:solidFill>
                <a:latin typeface="Abadi" panose="020B0604020104020204" pitchFamily="34" charset="0"/>
              </a:rPr>
              <a:t>Potential exceptions are GTO (it’s second-most-recent flight resulted in a failed landing), and SO/SSO (when the SO launch is included with SSO, the third-most-recent fight resulted in a failed landing).</a:t>
            </a:r>
          </a:p>
          <a:p>
            <a:pPr>
              <a:lnSpc>
                <a:spcPct val="100000"/>
              </a:lnSpc>
              <a:spcBef>
                <a:spcPts val="1400"/>
              </a:spcBef>
            </a:pPr>
            <a:r>
              <a:rPr lang="en-US" sz="2200" dirty="0">
                <a:solidFill>
                  <a:schemeClr val="accent3">
                    <a:lumMod val="25000"/>
                  </a:schemeClr>
                </a:solidFill>
                <a:latin typeface="Abadi" panose="020B0604020104020204" pitchFamily="34" charset="0"/>
              </a:rPr>
              <a:t>It may be worth noting that certain orbit types weren’t attempted until the more recent launches.  Was that merely happenstance – was there not a demand for those launches until recently?  Were these orbit types considered more challenging and therefore delayed until the team had more experience?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A3A9B232-8BB7-CA46-A288-BCE67B4C5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2633"/>
            <a:ext cx="121920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238636"/>
            <a:ext cx="10687961" cy="895833"/>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Within the GTO orbit type, payload mass doesn’t appear to have any bearing on the success or failure of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heaviest payloads (&gt; 10,000kg) seem to be sent to VLEO and ISS, with largely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Booster landings returning from missions to ISS have mixed results when the payload was &lt; 4,000kg.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04C7BE5-399A-594F-92E4-C007581A1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54" y="1287143"/>
            <a:ext cx="11387092" cy="366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With the exception of 2018, the success rate has generally increased over time with very little success early in the program and notably higher success rates in more recent years.</a:t>
            </a:r>
          </a:p>
          <a:p>
            <a:pPr>
              <a:lnSpc>
                <a:spcPct val="100000"/>
              </a:lnSpc>
              <a:spcBef>
                <a:spcPts val="1400"/>
              </a:spcBef>
            </a:pPr>
            <a:r>
              <a:rPr lang="en-CA" sz="2200" dirty="0">
                <a:solidFill>
                  <a:schemeClr val="accent3">
                    <a:lumMod val="25000"/>
                  </a:schemeClr>
                </a:solidFill>
                <a:latin typeface="Abadi" panose="020B0604020104020204" pitchFamily="34" charset="0"/>
              </a:rPr>
              <a:t>This corroborates the data seen in the “</a:t>
            </a:r>
            <a:r>
              <a:rPr lang="en-CA" sz="2200" dirty="0">
                <a:solidFill>
                  <a:schemeClr val="accent3">
                    <a:lumMod val="25000"/>
                  </a:schemeClr>
                </a:solidFill>
                <a:latin typeface="Abadi" panose="020B0604020104020204" pitchFamily="34" charset="0"/>
                <a:hlinkClick r:id="rId3" action="ppaction://hlinksldjump"/>
              </a:rPr>
              <a:t>Flight Number vs. Launch Site</a:t>
            </a:r>
            <a:r>
              <a:rPr lang="en-CA" sz="2200" dirty="0">
                <a:solidFill>
                  <a:schemeClr val="accent3">
                    <a:lumMod val="25000"/>
                  </a:schemeClr>
                </a:solidFill>
                <a:latin typeface="Abadi" panose="020B0604020104020204" pitchFamily="34" charset="0"/>
              </a:rPr>
              <a:t>” slide</a:t>
            </a:r>
          </a:p>
          <a:p>
            <a:pPr>
              <a:lnSpc>
                <a:spcPct val="100000"/>
              </a:lnSpc>
              <a:spcBef>
                <a:spcPts val="1400"/>
              </a:spcBef>
            </a:pPr>
            <a:r>
              <a:rPr lang="en-CA" sz="2200" dirty="0">
                <a:solidFill>
                  <a:schemeClr val="accent3">
                    <a:lumMod val="25000"/>
                  </a:schemeClr>
                </a:solidFill>
                <a:latin typeface="Abadi" panose="020B0604020104020204" pitchFamily="34" charset="0"/>
              </a:rPr>
              <a:t>Further investigation would be required to determine why there was a notable dip in 2018 and a slight dip in 2020.  (Perhaps those years were when launches were undertaken into the more “challenging” orbits or involved more challenging payloads.)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263ED8C0-BE06-7448-BDB1-7B26128C1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470" y="1489375"/>
            <a:ext cx="5780724" cy="461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1146"/>
            <a:ext cx="5133640" cy="44458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Passing a “select distinct” query to the SQLite DB provides a list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descr="Graphical user interface, text, application, email&#10;&#10;Description automatically generated">
            <a:extLst>
              <a:ext uri="{FF2B5EF4-FFF2-40B4-BE49-F238E27FC236}">
                <a16:creationId xmlns:a16="http://schemas.microsoft.com/office/drawing/2014/main" id="{333473BC-AED7-104A-960E-6BB3CA7A41A2}"/>
              </a:ext>
            </a:extLst>
          </p:cNvPr>
          <p:cNvPicPr>
            <a:picLocks noChangeAspect="1"/>
          </p:cNvPicPr>
          <p:nvPr/>
        </p:nvPicPr>
        <p:blipFill>
          <a:blip r:embed="rId3"/>
          <a:stretch>
            <a:fillRect/>
          </a:stretch>
        </p:blipFill>
        <p:spPr>
          <a:xfrm>
            <a:off x="6755907" y="1626919"/>
            <a:ext cx="5231906" cy="39893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Content Placeholder 4">
            <a:extLst>
              <a:ext uri="{FF2B5EF4-FFF2-40B4-BE49-F238E27FC236}">
                <a16:creationId xmlns:a16="http://schemas.microsoft.com/office/drawing/2014/main" id="{B73403D6-4E5D-6C4F-81AE-C0D2F90F8715}"/>
              </a:ext>
            </a:extLst>
          </p:cNvPr>
          <p:cNvSpPr txBox="1">
            <a:spLocks/>
          </p:cNvSpPr>
          <p:nvPr/>
        </p:nvSpPr>
        <p:spPr>
          <a:xfrm>
            <a:off x="770011" y="1731146"/>
            <a:ext cx="2843201" cy="444581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a “like ‘CCA%’” clause in a query means that it will search for those rows having a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whose name starts with CCA.  % is a wildcard meaning “any number of any characters”.</a:t>
            </a:r>
          </a:p>
          <a:p>
            <a:pPr>
              <a:lnSpc>
                <a:spcPct val="100000"/>
              </a:lnSpc>
              <a:spcBef>
                <a:spcPts val="1400"/>
              </a:spcBef>
            </a:pPr>
            <a:r>
              <a:rPr lang="en-US" sz="2200" dirty="0">
                <a:solidFill>
                  <a:schemeClr val="accent3">
                    <a:lumMod val="25000"/>
                  </a:schemeClr>
                </a:solidFill>
                <a:latin typeface="Abadi" panose="020B0604020104020204" pitchFamily="34" charset="0"/>
              </a:rPr>
              <a:t>Using a “LIMIT 5” clause at the end of a query passed to the SQLite DB means that only 5 rows will be returned.</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0" name="Picture 9" descr="Graphical user interface, application, table&#10;&#10;Description automatically generated with medium confidence">
            <a:extLst>
              <a:ext uri="{FF2B5EF4-FFF2-40B4-BE49-F238E27FC236}">
                <a16:creationId xmlns:a16="http://schemas.microsoft.com/office/drawing/2014/main" id="{87863FB4-BB7B-1F4B-8752-E7FF822AE2A4}"/>
              </a:ext>
            </a:extLst>
          </p:cNvPr>
          <p:cNvPicPr>
            <a:picLocks noChangeAspect="1"/>
          </p:cNvPicPr>
          <p:nvPr/>
        </p:nvPicPr>
        <p:blipFill>
          <a:blip r:embed="rId3"/>
          <a:stretch>
            <a:fillRect/>
          </a:stretch>
        </p:blipFill>
        <p:spPr>
          <a:xfrm>
            <a:off x="3701456" y="1554860"/>
            <a:ext cx="8351312" cy="39904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C23D4751-021E-1042-B6D1-4886C6750D16}"/>
              </a:ext>
            </a:extLst>
          </p:cNvPr>
          <p:cNvSpPr txBox="1">
            <a:spLocks/>
          </p:cNvSpPr>
          <p:nvPr/>
        </p:nvSpPr>
        <p:spPr>
          <a:xfrm>
            <a:off x="770011" y="1731146"/>
            <a:ext cx="4871361" cy="44458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“Sum” and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functions in SQL allows us to aggregate values.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of the query are stored in an array, but we know it will be the first entry in that array, so extracting it is a matter of using the [0][0] indices.</a:t>
            </a:r>
          </a:p>
        </p:txBody>
      </p:sp>
      <p:pic>
        <p:nvPicPr>
          <p:cNvPr id="8" name="Picture 7" descr="Text&#10;&#10;Description automatically generated with medium confidence">
            <a:extLst>
              <a:ext uri="{FF2B5EF4-FFF2-40B4-BE49-F238E27FC236}">
                <a16:creationId xmlns:a16="http://schemas.microsoft.com/office/drawing/2014/main" id="{D8E66770-D73F-3B44-836F-C54B6DE26CE9}"/>
              </a:ext>
            </a:extLst>
          </p:cNvPr>
          <p:cNvPicPr>
            <a:picLocks noChangeAspect="1"/>
          </p:cNvPicPr>
          <p:nvPr/>
        </p:nvPicPr>
        <p:blipFill>
          <a:blip r:embed="rId3"/>
          <a:stretch>
            <a:fillRect/>
          </a:stretch>
        </p:blipFill>
        <p:spPr>
          <a:xfrm>
            <a:off x="5641372" y="1812648"/>
            <a:ext cx="6146800" cy="27178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51DBC644-865E-D748-AAFB-FFB8AB1DBF64}"/>
              </a:ext>
            </a:extLst>
          </p:cNvPr>
          <p:cNvSpPr txBox="1">
            <a:spLocks/>
          </p:cNvSpPr>
          <p:nvPr/>
        </p:nvSpPr>
        <p:spPr>
          <a:xfrm>
            <a:off x="770011" y="4518734"/>
            <a:ext cx="10515600" cy="1658229"/>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“Avg” and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functions in SQL allows us to find the average value of a column.</a:t>
            </a:r>
          </a:p>
          <a:p>
            <a:pPr>
              <a:lnSpc>
                <a:spcPct val="100000"/>
              </a:lnSpc>
              <a:spcBef>
                <a:spcPts val="1400"/>
              </a:spcBef>
            </a:pPr>
            <a:r>
              <a:rPr lang="en-US" sz="2200" dirty="0">
                <a:solidFill>
                  <a:schemeClr val="accent3">
                    <a:lumMod val="25000"/>
                  </a:schemeClr>
                </a:solidFill>
                <a:latin typeface="Abadi" panose="020B0604020104020204" pitchFamily="34" charset="0"/>
              </a:rPr>
              <a:t>Including a “Where” clause allows us to only work on a certain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results of the query are stored in an array, but we know it will be the first entry in that array, so extracting it is a matter of using the [0][0] indices.</a:t>
            </a:r>
          </a:p>
        </p:txBody>
      </p:sp>
      <p:pic>
        <p:nvPicPr>
          <p:cNvPr id="8" name="Picture 7" descr="Graphical user interface, text, application&#10;&#10;Description automatically generated">
            <a:extLst>
              <a:ext uri="{FF2B5EF4-FFF2-40B4-BE49-F238E27FC236}">
                <a16:creationId xmlns:a16="http://schemas.microsoft.com/office/drawing/2014/main" id="{313824E9-EADF-D549-9451-7F995B32CE2B}"/>
              </a:ext>
            </a:extLst>
          </p:cNvPr>
          <p:cNvPicPr>
            <a:picLocks noChangeAspect="1"/>
          </p:cNvPicPr>
          <p:nvPr/>
        </p:nvPicPr>
        <p:blipFill>
          <a:blip r:embed="rId3"/>
          <a:stretch>
            <a:fillRect/>
          </a:stretch>
        </p:blipFill>
        <p:spPr>
          <a:xfrm>
            <a:off x="1563761" y="1431611"/>
            <a:ext cx="8928100" cy="2971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93437"/>
            <a:ext cx="9745589" cy="1233774"/>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The primary trick here is using the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to parse out Year, Month, and Date from the textual representation as stored in the SQLite database (which doesn’t support dates as a data type), then it’s a matter of using the “Min” function to select the earliest date and a “Where” clause to ensure that we’re only counting dates for successful landings on ground pads.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descr="Graphical user interface, text, application&#10;&#10;Description automatically generated">
            <a:extLst>
              <a:ext uri="{FF2B5EF4-FFF2-40B4-BE49-F238E27FC236}">
                <a16:creationId xmlns:a16="http://schemas.microsoft.com/office/drawing/2014/main" id="{662B8ACD-AB69-064A-905B-B584BA9451A7}"/>
              </a:ext>
            </a:extLst>
          </p:cNvPr>
          <p:cNvPicPr>
            <a:picLocks noChangeAspect="1"/>
          </p:cNvPicPr>
          <p:nvPr/>
        </p:nvPicPr>
        <p:blipFill>
          <a:blip r:embed="rId3"/>
          <a:stretch>
            <a:fillRect/>
          </a:stretch>
        </p:blipFill>
        <p:spPr>
          <a:xfrm>
            <a:off x="1600200" y="2038350"/>
            <a:ext cx="8991600" cy="2781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89413"/>
            <a:ext cx="10515600" cy="463615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from SpaceX using a JSON-centric API and web-scraping techniques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using Python/Pandas, SQL, and graphing/charting to gain preliminary understanding of the data collected and to undertake minor “cleanup”</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sites are close to railways, roads, and/or waterways (within 1.5km) and are at least a modest distance from townships/populations (at least 14km)</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KSC LC 39A has the highest percentage of successful launches (76.9%) and site CCAFS LC-40 has the lowest (26.9%)</a:t>
            </a:r>
          </a:p>
          <a:p>
            <a:pPr lvl="1">
              <a:lnSpc>
                <a:spcPct val="100000"/>
              </a:lnSpc>
              <a:spcBef>
                <a:spcPts val="1400"/>
              </a:spcBef>
            </a:pPr>
            <a:r>
              <a:rPr lang="en-US" sz="1800" dirty="0">
                <a:solidFill>
                  <a:schemeClr val="accent3">
                    <a:lumMod val="25000"/>
                  </a:schemeClr>
                </a:solidFill>
                <a:latin typeface="Abadi" panose="020B0604020104020204" pitchFamily="34" charset="0"/>
              </a:rPr>
              <a:t>Payloads in the range of 3000 - 4000 kg are the most successful (70%) and payloads in the range of 6000 – 7000 kg were the least successful (0%).  Of the booster categories that had been used in multiple launches, the “FT” boosters were the most successful (66.7%).  The “B5” boosters have a 100% success rating, but it was only used 1 time so it doesn’t seem like a good basis for judgment.</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model should be used, given this data, to predict the successful outcome of future Falcon 9 centric missions as it has a slightly higher accuracy score than the other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Content Placeholder 4">
            <a:extLst>
              <a:ext uri="{FF2B5EF4-FFF2-40B4-BE49-F238E27FC236}">
                <a16:creationId xmlns:a16="http://schemas.microsoft.com/office/drawing/2014/main" id="{26FB10AD-FE9E-304B-ACC1-80031957815B}"/>
              </a:ext>
            </a:extLst>
          </p:cNvPr>
          <p:cNvSpPr txBox="1">
            <a:spLocks/>
          </p:cNvSpPr>
          <p:nvPr/>
        </p:nvSpPr>
        <p:spPr>
          <a:xfrm>
            <a:off x="770011" y="1731146"/>
            <a:ext cx="4756494" cy="44458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Passing a “select distinct” query to the SQLite DB provides a list of the unique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and using a “where” clause limits the results to only the successful landings on drone ships with payload in the desired range</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8F4C1BBB-633B-084D-809A-52D96A5009A0}"/>
              </a:ext>
            </a:extLst>
          </p:cNvPr>
          <p:cNvPicPr>
            <a:picLocks noChangeAspect="1"/>
          </p:cNvPicPr>
          <p:nvPr/>
        </p:nvPicPr>
        <p:blipFill>
          <a:blip r:embed="rId3"/>
          <a:stretch>
            <a:fillRect/>
          </a:stretch>
        </p:blipFill>
        <p:spPr>
          <a:xfrm>
            <a:off x="5602485" y="1626919"/>
            <a:ext cx="6024250" cy="403459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a16="http://schemas.microsoft.com/office/drawing/2014/main" id="{A302A413-A285-BF4E-A876-18A3CC849628}"/>
              </a:ext>
            </a:extLst>
          </p:cNvPr>
          <p:cNvSpPr txBox="1">
            <a:spLocks/>
          </p:cNvSpPr>
          <p:nvPr/>
        </p:nvSpPr>
        <p:spPr>
          <a:xfrm>
            <a:off x="770011" y="1731146"/>
            <a:ext cx="4756494" cy="44458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“Count” and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functions in SQL allows us to count the quantity of occurrence of each value.</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0B6A04DA-3415-BE46-B7C0-241F12FD5EDC}"/>
              </a:ext>
            </a:extLst>
          </p:cNvPr>
          <p:cNvPicPr>
            <a:picLocks noChangeAspect="1"/>
          </p:cNvPicPr>
          <p:nvPr/>
        </p:nvPicPr>
        <p:blipFill>
          <a:blip r:embed="rId3"/>
          <a:stretch>
            <a:fillRect/>
          </a:stretch>
        </p:blipFill>
        <p:spPr>
          <a:xfrm>
            <a:off x="5350041" y="1692375"/>
            <a:ext cx="6071947" cy="36447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Content Placeholder 4">
            <a:extLst>
              <a:ext uri="{FF2B5EF4-FFF2-40B4-BE49-F238E27FC236}">
                <a16:creationId xmlns:a16="http://schemas.microsoft.com/office/drawing/2014/main" id="{08A8B96D-CF37-A747-85FA-8B17D1CE7C69}"/>
              </a:ext>
            </a:extLst>
          </p:cNvPr>
          <p:cNvSpPr txBox="1">
            <a:spLocks/>
          </p:cNvSpPr>
          <p:nvPr/>
        </p:nvSpPr>
        <p:spPr>
          <a:xfrm>
            <a:off x="770011" y="1731146"/>
            <a:ext cx="4499441" cy="44458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subquery is needed here to determine the maximum payload, and then that value is used by the main query to select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that have carried that weight.</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descr="Graphical user interface, text, application, email&#10;&#10;Description automatically generated">
            <a:extLst>
              <a:ext uri="{FF2B5EF4-FFF2-40B4-BE49-F238E27FC236}">
                <a16:creationId xmlns:a16="http://schemas.microsoft.com/office/drawing/2014/main" id="{A60622C0-4CC6-A04F-8160-5DE74102A023}"/>
              </a:ext>
            </a:extLst>
          </p:cNvPr>
          <p:cNvPicPr>
            <a:picLocks noChangeAspect="1"/>
          </p:cNvPicPr>
          <p:nvPr/>
        </p:nvPicPr>
        <p:blipFill>
          <a:blip r:embed="rId3"/>
          <a:stretch>
            <a:fillRect/>
          </a:stretch>
        </p:blipFill>
        <p:spPr>
          <a:xfrm>
            <a:off x="5313456" y="1302734"/>
            <a:ext cx="5846721" cy="48386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37839E17-6B94-E845-8480-AEEB8E99105F}"/>
              </a:ext>
            </a:extLst>
          </p:cNvPr>
          <p:cNvSpPr txBox="1">
            <a:spLocks/>
          </p:cNvSpPr>
          <p:nvPr/>
        </p:nvSpPr>
        <p:spPr>
          <a:xfrm>
            <a:off x="770011" y="5382126"/>
            <a:ext cx="10687961" cy="79483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2015 launches that failed to land on a drone ship, we need to parse the date data (which had been stored as a string) so that we only select the 2015 launches, and also filter so that we’re only looking at those that failed to land on a drone ship.</a:t>
            </a:r>
          </a:p>
          <a:p>
            <a:pPr>
              <a:lnSpc>
                <a:spcPct val="100000"/>
              </a:lnSpc>
              <a:spcBef>
                <a:spcPts val="1400"/>
              </a:spcBef>
            </a:pPr>
            <a:r>
              <a:rPr lang="en-US" sz="2200" dirty="0">
                <a:solidFill>
                  <a:schemeClr val="accent3">
                    <a:lumMod val="25000"/>
                  </a:schemeClr>
                </a:solidFill>
                <a:latin typeface="Abadi" panose="020B0604020104020204" pitchFamily="34" charset="0"/>
              </a:rPr>
              <a:t>Converting that list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makes it easier to read.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descr="Graphical user interface, text, application, email&#10;&#10;Description automatically generated">
            <a:extLst>
              <a:ext uri="{FF2B5EF4-FFF2-40B4-BE49-F238E27FC236}">
                <a16:creationId xmlns:a16="http://schemas.microsoft.com/office/drawing/2014/main" id="{184B6451-F6D4-4B4B-AAAD-825600DDDF9B}"/>
              </a:ext>
            </a:extLst>
          </p:cNvPr>
          <p:cNvPicPr>
            <a:picLocks noChangeAspect="1"/>
          </p:cNvPicPr>
          <p:nvPr/>
        </p:nvPicPr>
        <p:blipFill>
          <a:blip r:embed="rId3"/>
          <a:stretch>
            <a:fillRect/>
          </a:stretch>
        </p:blipFill>
        <p:spPr>
          <a:xfrm>
            <a:off x="1026684" y="1299465"/>
            <a:ext cx="10002253" cy="385647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5035" y="1336352"/>
            <a:ext cx="4215007" cy="552164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Selecting the records within the appropriate date ranges required complex parsing of the date string.  Using “Group by” and “Count” allowed us to count the occurrences of each Landing Outcome.  Using “Order by count(*) Desc” meant the list would be presented in largest-to-smallest fashion.</a:t>
            </a:r>
          </a:p>
          <a:p>
            <a:pPr>
              <a:lnSpc>
                <a:spcPct val="100000"/>
              </a:lnSpc>
              <a:spcBef>
                <a:spcPts val="1400"/>
              </a:spcBef>
            </a:pPr>
            <a:r>
              <a:rPr lang="en-US" sz="2200" dirty="0">
                <a:solidFill>
                  <a:schemeClr val="accent3">
                    <a:lumMod val="25000"/>
                  </a:schemeClr>
                </a:solidFill>
                <a:latin typeface="Abadi" panose="020B0604020104020204" pitchFamily="34" charset="0"/>
              </a:rPr>
              <a:t>NOTE: I interpreted the request to mean show ALL of the Landing Outcomes.  However, if the instructions intended to mean that we were ONLY interested in “Failure (drone ship)” and “Success (ground pad)”, then an additional clause could be added to the “Where” clause (“… and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or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descr="Graphical user interface, text, application, email&#10;&#10;Description automatically generated">
            <a:extLst>
              <a:ext uri="{FF2B5EF4-FFF2-40B4-BE49-F238E27FC236}">
                <a16:creationId xmlns:a16="http://schemas.microsoft.com/office/drawing/2014/main" id="{DC68A574-88C7-B14D-A595-750E2ACF118F}"/>
              </a:ext>
            </a:extLst>
          </p:cNvPr>
          <p:cNvPicPr>
            <a:picLocks noChangeAspect="1"/>
          </p:cNvPicPr>
          <p:nvPr/>
        </p:nvPicPr>
        <p:blipFill>
          <a:blip r:embed="rId3"/>
          <a:stretch>
            <a:fillRect/>
          </a:stretch>
        </p:blipFill>
        <p:spPr>
          <a:xfrm>
            <a:off x="5336970" y="1514007"/>
            <a:ext cx="6154843" cy="45869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71069"/>
            <a:ext cx="9745589" cy="805893"/>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View of the map showing all 4 launch sites, each labeled in red text</a:t>
            </a:r>
          </a:p>
          <a:p>
            <a:pPr>
              <a:lnSpc>
                <a:spcPct val="100000"/>
              </a:lnSpc>
              <a:spcBef>
                <a:spcPts val="1400"/>
              </a:spcBef>
            </a:pPr>
            <a:r>
              <a:rPr lang="en-US" sz="2200" dirty="0">
                <a:solidFill>
                  <a:schemeClr val="accent3">
                    <a:lumMod val="25000"/>
                  </a:schemeClr>
                </a:solidFill>
                <a:latin typeface="Abadi"/>
              </a:rPr>
              <a:t>Note that the 3 sites in Florida are so close to each other that their labels overlap when viewed at this zoom/magnification level</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High Level</a:t>
            </a:r>
          </a:p>
        </p:txBody>
      </p:sp>
      <p:pic>
        <p:nvPicPr>
          <p:cNvPr id="7" name="Picture 6" descr="Map&#10;&#10;Description automatically generated">
            <a:extLst>
              <a:ext uri="{FF2B5EF4-FFF2-40B4-BE49-F238E27FC236}">
                <a16:creationId xmlns:a16="http://schemas.microsoft.com/office/drawing/2014/main" id="{D2B04410-B37B-9E41-8CC9-1096585CEE8A}"/>
              </a:ext>
            </a:extLst>
          </p:cNvPr>
          <p:cNvPicPr>
            <a:picLocks noChangeAspect="1"/>
          </p:cNvPicPr>
          <p:nvPr/>
        </p:nvPicPr>
        <p:blipFill>
          <a:blip r:embed="rId3"/>
          <a:stretch>
            <a:fillRect/>
          </a:stretch>
        </p:blipFill>
        <p:spPr>
          <a:xfrm>
            <a:off x="2825578" y="1360670"/>
            <a:ext cx="6540844" cy="39554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99222"/>
            <a:ext cx="9745589" cy="1220127"/>
          </a:xfrm>
          <a:prstGeom prst="rect">
            <a:avLst/>
          </a:prstGeom>
        </p:spPr>
        <p:txBody>
          <a:bodyPr lIns="91440" tIns="45720" rIns="91440" bIns="45720" anchor="t">
            <a:normAutofit fontScale="40000" lnSpcReduction="20000"/>
          </a:bodyPr>
          <a:lstStyle/>
          <a:p>
            <a:pPr>
              <a:lnSpc>
                <a:spcPct val="100000"/>
              </a:lnSpc>
              <a:spcBef>
                <a:spcPts val="1400"/>
              </a:spcBef>
            </a:pPr>
            <a:r>
              <a:rPr lang="en-US" sz="2200" dirty="0">
                <a:solidFill>
                  <a:schemeClr val="accent3">
                    <a:lumMod val="25000"/>
                  </a:schemeClr>
                </a:solidFill>
                <a:latin typeface="Abadi"/>
              </a:rPr>
              <a:t>The California site (VAFB SLC-4E) shown on the left, 3 Florida sites (CCAFS LC-40, CCAFS SLC-40, KSC LC 39A) shown on the right</a:t>
            </a:r>
          </a:p>
          <a:p>
            <a:pPr>
              <a:lnSpc>
                <a:spcPct val="100000"/>
              </a:lnSpc>
              <a:spcBef>
                <a:spcPts val="1400"/>
              </a:spcBef>
            </a:pPr>
            <a:r>
              <a:rPr lang="en-US" sz="2200" dirty="0">
                <a:solidFill>
                  <a:schemeClr val="accent3">
                    <a:lumMod val="25000"/>
                  </a:schemeClr>
                </a:solidFill>
                <a:latin typeface="Abadi"/>
              </a:rPr>
              <a:t>Note that even at this magnification level, two of the three sites are so close that their labels overlap.</a:t>
            </a:r>
          </a:p>
          <a:p>
            <a:pPr>
              <a:lnSpc>
                <a:spcPct val="100000"/>
              </a:lnSpc>
              <a:spcBef>
                <a:spcPts val="1400"/>
              </a:spcBef>
            </a:pPr>
            <a:r>
              <a:rPr lang="en-US" sz="2200" dirty="0">
                <a:solidFill>
                  <a:schemeClr val="accent3">
                    <a:lumMod val="25000"/>
                  </a:schemeClr>
                </a:solidFill>
                <a:latin typeface="Abadi"/>
              </a:rPr>
              <a:t>It’s clear that the launch sites pictured are close to waterways/ocean as well as land transportation (train tracks, roadways).  Presumably this is to facilitate bringing large rockets and equipment to/from the launch sites.</a:t>
            </a:r>
          </a:p>
          <a:p>
            <a:pPr>
              <a:lnSpc>
                <a:spcPct val="100000"/>
              </a:lnSpc>
              <a:spcBef>
                <a:spcPts val="1400"/>
              </a:spcBef>
            </a:pPr>
            <a:r>
              <a:rPr lang="en-US" sz="2200" dirty="0">
                <a:solidFill>
                  <a:schemeClr val="accent3">
                    <a:lumMod val="25000"/>
                  </a:schemeClr>
                </a:solidFill>
                <a:latin typeface="Abadi"/>
              </a:rPr>
              <a:t>None of the three launch sites are terribly close to metropolitan areas, presumably for safety and possibly security.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Magnified</a:t>
            </a:r>
          </a:p>
        </p:txBody>
      </p:sp>
      <p:pic>
        <p:nvPicPr>
          <p:cNvPr id="6" name="Picture 5" descr="Map&#10;&#10;Description automatically generated">
            <a:extLst>
              <a:ext uri="{FF2B5EF4-FFF2-40B4-BE49-F238E27FC236}">
                <a16:creationId xmlns:a16="http://schemas.microsoft.com/office/drawing/2014/main" id="{7A424FDD-5FCB-D744-A801-E3292D13E065}"/>
              </a:ext>
            </a:extLst>
          </p:cNvPr>
          <p:cNvPicPr>
            <a:picLocks noChangeAspect="1"/>
          </p:cNvPicPr>
          <p:nvPr/>
        </p:nvPicPr>
        <p:blipFill>
          <a:blip r:embed="rId3"/>
          <a:stretch>
            <a:fillRect/>
          </a:stretch>
        </p:blipFill>
        <p:spPr>
          <a:xfrm>
            <a:off x="6219567" y="1474183"/>
            <a:ext cx="5793820" cy="3510402"/>
          </a:xfrm>
          <a:prstGeom prst="rect">
            <a:avLst/>
          </a:prstGeom>
        </p:spPr>
      </p:pic>
      <p:pic>
        <p:nvPicPr>
          <p:cNvPr id="9" name="Picture 8" descr="Map&#10;&#10;Description automatically generated">
            <a:extLst>
              <a:ext uri="{FF2B5EF4-FFF2-40B4-BE49-F238E27FC236}">
                <a16:creationId xmlns:a16="http://schemas.microsoft.com/office/drawing/2014/main" id="{F829FDF7-020E-6549-A15F-F92C0A969572}"/>
              </a:ext>
            </a:extLst>
          </p:cNvPr>
          <p:cNvPicPr>
            <a:picLocks noChangeAspect="1"/>
          </p:cNvPicPr>
          <p:nvPr/>
        </p:nvPicPr>
        <p:blipFill>
          <a:blip r:embed="rId4"/>
          <a:stretch>
            <a:fillRect/>
          </a:stretch>
        </p:blipFill>
        <p:spPr>
          <a:xfrm>
            <a:off x="305775" y="1474183"/>
            <a:ext cx="5737778" cy="3484995"/>
          </a:xfrm>
          <a:prstGeom prst="rect">
            <a:avLst/>
          </a:prstGeom>
        </p:spPr>
      </p:pic>
    </p:spTree>
    <p:extLst>
      <p:ext uri="{BB962C8B-B14F-4D97-AF65-F5344CB8AC3E}">
        <p14:creationId xmlns:p14="http://schemas.microsoft.com/office/powerpoint/2010/main" val="3427558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44234"/>
            <a:ext cx="9745589" cy="1232728"/>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a:ea typeface="+mn-lt"/>
                <a:cs typeface="+mn-lt"/>
              </a:rPr>
              <a:t>When zoomed in to the Vandenberg site (VAFB SLC-4E), the total number of launches from that site (10) is displayed on the site marker</a:t>
            </a:r>
          </a:p>
          <a:p>
            <a:pPr>
              <a:lnSpc>
                <a:spcPct val="100000"/>
              </a:lnSpc>
              <a:spcBef>
                <a:spcPts val="1400"/>
              </a:spcBef>
            </a:pPr>
            <a:r>
              <a:rPr lang="en-US" sz="2200" dirty="0">
                <a:solidFill>
                  <a:schemeClr val="accent3">
                    <a:lumMod val="25000"/>
                  </a:schemeClr>
                </a:solidFill>
                <a:latin typeface="Abadi"/>
                <a:ea typeface="+mn-lt"/>
                <a:cs typeface="+mn-lt"/>
              </a:rPr>
              <a:t>Clicking the site marker reveals color-coded symbols indicating successful (green) launches and failed (red) launches; 4 green and 6 red marks indicate 4 successful and 6 failed launches.</a:t>
            </a:r>
          </a:p>
          <a:p>
            <a:pPr>
              <a:lnSpc>
                <a:spcPct val="100000"/>
              </a:lnSpc>
              <a:spcBef>
                <a:spcPts val="1400"/>
              </a:spcBef>
            </a:pPr>
            <a:r>
              <a:rPr lang="en-US" sz="2200" dirty="0">
                <a:solidFill>
                  <a:schemeClr val="accent3">
                    <a:lumMod val="25000"/>
                  </a:schemeClr>
                </a:solidFill>
                <a:latin typeface="Abadi"/>
                <a:ea typeface="+mn-lt"/>
                <a:cs typeface="+mn-lt"/>
              </a:rPr>
              <a:t>Observation: this method would get fairly crowded with many launches.  To combat that, the lines are drawn at increasing lengths and in a “seashell” pattern (with increasing radius), but still seems likely to get confusing with enough data points.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Successes/Failures Pictured at Vandenberg</a:t>
            </a:r>
          </a:p>
        </p:txBody>
      </p:sp>
      <p:pic>
        <p:nvPicPr>
          <p:cNvPr id="12" name="Picture 11" descr="Diagram&#10;&#10;Description automatically generated">
            <a:extLst>
              <a:ext uri="{FF2B5EF4-FFF2-40B4-BE49-F238E27FC236}">
                <a16:creationId xmlns:a16="http://schemas.microsoft.com/office/drawing/2014/main" id="{B5766474-64D5-B841-9CB9-1896EA4CFAB2}"/>
              </a:ext>
            </a:extLst>
          </p:cNvPr>
          <p:cNvPicPr>
            <a:picLocks noChangeAspect="1"/>
          </p:cNvPicPr>
          <p:nvPr/>
        </p:nvPicPr>
        <p:blipFill>
          <a:blip r:embed="rId3"/>
          <a:stretch>
            <a:fillRect/>
          </a:stretch>
        </p:blipFill>
        <p:spPr>
          <a:xfrm>
            <a:off x="619407" y="1421538"/>
            <a:ext cx="5332696" cy="3203234"/>
          </a:xfrm>
          <a:prstGeom prst="rect">
            <a:avLst/>
          </a:prstGeom>
        </p:spPr>
      </p:pic>
      <p:pic>
        <p:nvPicPr>
          <p:cNvPr id="16" name="Picture 15" descr="Diagram, schematic&#10;&#10;Description automatically generated">
            <a:extLst>
              <a:ext uri="{FF2B5EF4-FFF2-40B4-BE49-F238E27FC236}">
                <a16:creationId xmlns:a16="http://schemas.microsoft.com/office/drawing/2014/main" id="{7275AC16-0BA2-094C-A3C0-1DC80A9EA3CF}"/>
              </a:ext>
            </a:extLst>
          </p:cNvPr>
          <p:cNvPicPr>
            <a:picLocks noChangeAspect="1"/>
          </p:cNvPicPr>
          <p:nvPr/>
        </p:nvPicPr>
        <p:blipFill>
          <a:blip r:embed="rId4"/>
          <a:stretch>
            <a:fillRect/>
          </a:stretch>
        </p:blipFill>
        <p:spPr>
          <a:xfrm>
            <a:off x="6096498" y="1414349"/>
            <a:ext cx="5361474" cy="321761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3481" y="1465571"/>
            <a:ext cx="3557798" cy="453994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Means to transport heavy items to/from the launch area are fairly close</a:t>
            </a:r>
          </a:p>
          <a:p>
            <a:pPr lvl="1">
              <a:lnSpc>
                <a:spcPct val="100000"/>
              </a:lnSpc>
              <a:spcBef>
                <a:spcPts val="1400"/>
              </a:spcBef>
            </a:pPr>
            <a:r>
              <a:rPr lang="en-US" sz="1800" dirty="0">
                <a:solidFill>
                  <a:schemeClr val="accent3">
                    <a:lumMod val="25000"/>
                  </a:schemeClr>
                </a:solidFill>
                <a:latin typeface="Abadi"/>
              </a:rPr>
              <a:t>Nearest railway is 1.29 km to the Northwest</a:t>
            </a:r>
          </a:p>
          <a:p>
            <a:pPr lvl="1">
              <a:lnSpc>
                <a:spcPct val="100000"/>
              </a:lnSpc>
              <a:spcBef>
                <a:spcPts val="1400"/>
              </a:spcBef>
            </a:pPr>
            <a:r>
              <a:rPr lang="en-US" sz="1800" dirty="0">
                <a:solidFill>
                  <a:schemeClr val="accent3">
                    <a:lumMod val="25000"/>
                  </a:schemeClr>
                </a:solidFill>
                <a:latin typeface="Abadi"/>
              </a:rPr>
              <a:t>Nearest “Highway” (really, a parkway) is 0.6 km East.</a:t>
            </a:r>
          </a:p>
          <a:p>
            <a:pPr lvl="1">
              <a:lnSpc>
                <a:spcPct val="100000"/>
              </a:lnSpc>
              <a:spcBef>
                <a:spcPts val="1400"/>
              </a:spcBef>
            </a:pPr>
            <a:r>
              <a:rPr lang="en-US" sz="1800" dirty="0">
                <a:solidFill>
                  <a:schemeClr val="accent3">
                    <a:lumMod val="25000"/>
                  </a:schemeClr>
                </a:solidFill>
                <a:latin typeface="Abadi"/>
              </a:rPr>
              <a:t>Nearest shore is 0.86 km to the East</a:t>
            </a:r>
          </a:p>
          <a:p>
            <a:pPr lvl="1">
              <a:lnSpc>
                <a:spcPct val="100000"/>
              </a:lnSpc>
              <a:spcBef>
                <a:spcPts val="1400"/>
              </a:spcBef>
            </a:pPr>
            <a:r>
              <a:rPr lang="en-US" sz="1800" dirty="0">
                <a:solidFill>
                  <a:schemeClr val="accent3">
                    <a:lumMod val="25000"/>
                  </a:schemeClr>
                </a:solidFill>
                <a:latin typeface="Abadi"/>
              </a:rPr>
              <a:t>Nearest roadway (circling the launch complex, but connected to other roadways) is 0.02 km to the North</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Items Close to CCAFS SLC-40</a:t>
            </a:r>
          </a:p>
        </p:txBody>
      </p:sp>
      <p:pic>
        <p:nvPicPr>
          <p:cNvPr id="4" name="Picture 3" descr="A picture containing diagram&#10;&#10;Description automatically generated">
            <a:extLst>
              <a:ext uri="{FF2B5EF4-FFF2-40B4-BE49-F238E27FC236}">
                <a16:creationId xmlns:a16="http://schemas.microsoft.com/office/drawing/2014/main" id="{E6A488CC-35F7-034A-A05B-7599731FF7FC}"/>
              </a:ext>
            </a:extLst>
          </p:cNvPr>
          <p:cNvPicPr>
            <a:picLocks noChangeAspect="1"/>
          </p:cNvPicPr>
          <p:nvPr/>
        </p:nvPicPr>
        <p:blipFill>
          <a:blip r:embed="rId3"/>
          <a:stretch>
            <a:fillRect/>
          </a:stretch>
        </p:blipFill>
        <p:spPr>
          <a:xfrm>
            <a:off x="4391279" y="1334920"/>
            <a:ext cx="7536384" cy="45399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565236"/>
            <a:ext cx="10530113" cy="4661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Launching rockets into space is notoriously expensive.  SpaceX has found a way to reduce the costs of these launches by re-using the first-stage rocket booster.  (Competitors are advertising launches for $165M, whereas SpaceX is advertising launches for $62M.) However, boosters don’t always land/return-to-Earth successfully (intact) and thus can’t be reused.</a:t>
            </a:r>
          </a:p>
          <a:p>
            <a:pPr>
              <a:spcBef>
                <a:spcPts val="1400"/>
              </a:spcBef>
            </a:pPr>
            <a:r>
              <a:rPr lang="en-US" sz="2200" dirty="0">
                <a:solidFill>
                  <a:schemeClr val="accent3">
                    <a:lumMod val="25000"/>
                  </a:schemeClr>
                </a:solidFill>
                <a:latin typeface="Abadi" panose="020B0604020104020204" pitchFamily="34" charset="0"/>
              </a:rPr>
              <a:t>The aim of this study is to examine several factors that facilitate successful landings.  If we can predict which types of launches will result in a reusable booster and which won’t, we can set pricing accordingly.</a:t>
            </a:r>
          </a:p>
          <a:p>
            <a:pPr>
              <a:spcBef>
                <a:spcPts val="1400"/>
              </a:spcBef>
            </a:pPr>
            <a:r>
              <a:rPr lang="en-US" sz="2200" dirty="0">
                <a:solidFill>
                  <a:schemeClr val="accent3">
                    <a:lumMod val="25000"/>
                  </a:schemeClr>
                </a:solidFill>
                <a:latin typeface="Abadi" panose="020B0604020104020204" pitchFamily="34" charset="0"/>
              </a:rPr>
              <a:t>How do the Launch Site, Payload Weight, Booster Type, and Sequence (being among the earliest vs. most recent missions) affect the ability to recover booster rockets?  If all other factors remained the same, which variable values would be the most likely to result in a successfully-recovered booster rocket?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55957"/>
            <a:ext cx="9745589" cy="1621005"/>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Based on the menu selection of “All Sites”, the pie chart shows what percent of the successful launches were held at each site.</a:t>
            </a:r>
          </a:p>
          <a:p>
            <a:pPr>
              <a:lnSpc>
                <a:spcPct val="100000"/>
              </a:lnSpc>
              <a:spcBef>
                <a:spcPts val="1400"/>
              </a:spcBef>
            </a:pPr>
            <a:r>
              <a:rPr lang="en-US" sz="2200" dirty="0">
                <a:solidFill>
                  <a:schemeClr val="accent3">
                    <a:lumMod val="25000"/>
                  </a:schemeClr>
                </a:solidFill>
                <a:latin typeface="Abadi"/>
              </a:rPr>
              <a:t>KSC LC-39A had the greatest share of successful launches (41.7% of them)</a:t>
            </a:r>
          </a:p>
          <a:p>
            <a:pPr>
              <a:lnSpc>
                <a:spcPct val="100000"/>
              </a:lnSpc>
              <a:spcBef>
                <a:spcPts val="1400"/>
              </a:spcBef>
            </a:pPr>
            <a:r>
              <a:rPr lang="en-US" sz="2200" dirty="0">
                <a:solidFill>
                  <a:schemeClr val="accent3">
                    <a:lumMod val="25000"/>
                  </a:schemeClr>
                </a:solidFill>
                <a:latin typeface="Abadi"/>
              </a:rPr>
              <a:t>Side note: the results above might suggest that KSC LC-39A also had the </a:t>
            </a:r>
            <a:r>
              <a:rPr lang="en-US" sz="2200" dirty="0">
                <a:solidFill>
                  <a:schemeClr val="accent3">
                    <a:lumMod val="25000"/>
                  </a:schemeClr>
                </a:solidFill>
                <a:latin typeface="Abadi" panose="020B0604020104020204" pitchFamily="34" charset="0"/>
              </a:rPr>
              <a:t>most launches in total.  However, CCAFS LC-40 had twice as many launches yet contributed to a smaller percent of successful launches.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Successful Launches, By Site</a:t>
            </a:r>
          </a:p>
        </p:txBody>
      </p:sp>
      <p:pic>
        <p:nvPicPr>
          <p:cNvPr id="4" name="Picture 3" descr="Chart, pie chart&#10;&#10;Description automatically generated">
            <a:extLst>
              <a:ext uri="{FF2B5EF4-FFF2-40B4-BE49-F238E27FC236}">
                <a16:creationId xmlns:a16="http://schemas.microsoft.com/office/drawing/2014/main" id="{A96CDAA3-D2E4-5942-B965-8D55129B7102}"/>
              </a:ext>
            </a:extLst>
          </p:cNvPr>
          <p:cNvPicPr>
            <a:picLocks noChangeAspect="1"/>
          </p:cNvPicPr>
          <p:nvPr/>
        </p:nvPicPr>
        <p:blipFill>
          <a:blip r:embed="rId3"/>
          <a:stretch>
            <a:fillRect/>
          </a:stretch>
        </p:blipFill>
        <p:spPr>
          <a:xfrm>
            <a:off x="2986251" y="1363851"/>
            <a:ext cx="6219498" cy="32159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Study of Site with Most Successful Launch Ratio</a:t>
            </a:r>
          </a:p>
        </p:txBody>
      </p:sp>
      <p:sp>
        <p:nvSpPr>
          <p:cNvPr id="7" name="Content Placeholder 4">
            <a:extLst>
              <a:ext uri="{FF2B5EF4-FFF2-40B4-BE49-F238E27FC236}">
                <a16:creationId xmlns:a16="http://schemas.microsoft.com/office/drawing/2014/main" id="{B93FA10F-9D87-7040-964E-224D60114381}"/>
              </a:ext>
            </a:extLst>
          </p:cNvPr>
          <p:cNvSpPr txBox="1">
            <a:spLocks/>
          </p:cNvSpPr>
          <p:nvPr/>
        </p:nvSpPr>
        <p:spPr>
          <a:xfrm>
            <a:off x="770010" y="4555957"/>
            <a:ext cx="9745589" cy="162100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Based on the menu selection of “KSC LC-39A”, the pie chart shows what percent of launches were successful (class 1) and unsuccessful (class 0) there.</a:t>
            </a:r>
          </a:p>
          <a:p>
            <a:pPr>
              <a:lnSpc>
                <a:spcPct val="100000"/>
              </a:lnSpc>
              <a:spcBef>
                <a:spcPts val="1400"/>
              </a:spcBef>
            </a:pPr>
            <a:r>
              <a:rPr lang="en-US" sz="2200" dirty="0">
                <a:solidFill>
                  <a:schemeClr val="accent3">
                    <a:lumMod val="25000"/>
                  </a:schemeClr>
                </a:solidFill>
                <a:latin typeface="Abadi"/>
              </a:rPr>
              <a:t>From the previous slide, we know that KSC LC-39A contributed to 41.7% of the successful launches overall; 76.9% successful launches here were successful</a:t>
            </a:r>
          </a:p>
        </p:txBody>
      </p:sp>
      <p:pic>
        <p:nvPicPr>
          <p:cNvPr id="4" name="Picture 3" descr="Chart, pie chart&#10;&#10;Description automatically generated">
            <a:extLst>
              <a:ext uri="{FF2B5EF4-FFF2-40B4-BE49-F238E27FC236}">
                <a16:creationId xmlns:a16="http://schemas.microsoft.com/office/drawing/2014/main" id="{30004C6B-3CFC-2C4D-9958-A10E39967CFD}"/>
              </a:ext>
            </a:extLst>
          </p:cNvPr>
          <p:cNvPicPr>
            <a:picLocks noChangeAspect="1"/>
          </p:cNvPicPr>
          <p:nvPr/>
        </p:nvPicPr>
        <p:blipFill>
          <a:blip r:embed="rId3"/>
          <a:stretch>
            <a:fillRect/>
          </a:stretch>
        </p:blipFill>
        <p:spPr>
          <a:xfrm>
            <a:off x="3055749" y="1350515"/>
            <a:ext cx="6080502" cy="319608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Which Booster Version Worked Best with Which Payload Weights</a:t>
            </a:r>
          </a:p>
        </p:txBody>
      </p:sp>
      <p:sp>
        <p:nvSpPr>
          <p:cNvPr id="7" name="Content Placeholder 4">
            <a:extLst>
              <a:ext uri="{FF2B5EF4-FFF2-40B4-BE49-F238E27FC236}">
                <a16:creationId xmlns:a16="http://schemas.microsoft.com/office/drawing/2014/main" id="{7AE403A4-ADF7-6D49-9548-28B8E7CDC2D6}"/>
              </a:ext>
            </a:extLst>
          </p:cNvPr>
          <p:cNvSpPr txBox="1">
            <a:spLocks/>
          </p:cNvSpPr>
          <p:nvPr/>
        </p:nvSpPr>
        <p:spPr>
          <a:xfrm>
            <a:off x="770011" y="5055908"/>
            <a:ext cx="9745589" cy="162100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scatter plot shows the successful (class 1) and failed (class 0) launches, color-coded by Booster Version Category, for all payload ranges.  (Slider at the top covers the full weight range.)</a:t>
            </a:r>
          </a:p>
          <a:p>
            <a:pPr>
              <a:lnSpc>
                <a:spcPct val="100000"/>
              </a:lnSpc>
              <a:spcBef>
                <a:spcPts val="1400"/>
              </a:spcBef>
            </a:pPr>
            <a:r>
              <a:rPr lang="en-US" sz="2200" dirty="0">
                <a:solidFill>
                  <a:schemeClr val="accent3">
                    <a:lumMod val="25000"/>
                  </a:schemeClr>
                </a:solidFill>
                <a:latin typeface="Abadi"/>
              </a:rPr>
              <a:t>A quick look indicates that FT (green dots) had the highest number of successful launches and that v1.1 (red dots) had the highest number of failures overall, and that most of the successful launches had payloads in the 2,000 – 4,000 kg range.</a:t>
            </a:r>
          </a:p>
          <a:p>
            <a:pPr>
              <a:lnSpc>
                <a:spcPct val="100000"/>
              </a:lnSpc>
              <a:spcBef>
                <a:spcPts val="1400"/>
              </a:spcBef>
            </a:pPr>
            <a:endParaRPr lang="en-US" sz="2200" dirty="0">
              <a:solidFill>
                <a:schemeClr val="accent3">
                  <a:lumMod val="25000"/>
                </a:schemeClr>
              </a:solidFill>
              <a:latin typeface="Abadi"/>
            </a:endParaRPr>
          </a:p>
        </p:txBody>
      </p:sp>
      <p:pic>
        <p:nvPicPr>
          <p:cNvPr id="4" name="Picture 3" descr="A picture containing application&#10;&#10;Description automatically generated">
            <a:extLst>
              <a:ext uri="{FF2B5EF4-FFF2-40B4-BE49-F238E27FC236}">
                <a16:creationId xmlns:a16="http://schemas.microsoft.com/office/drawing/2014/main" id="{4B3D37CD-BC18-CB4E-94F2-04885D7FB6EE}"/>
              </a:ext>
            </a:extLst>
          </p:cNvPr>
          <p:cNvPicPr>
            <a:picLocks noChangeAspect="1"/>
          </p:cNvPicPr>
          <p:nvPr/>
        </p:nvPicPr>
        <p:blipFill>
          <a:blip r:embed="rId3"/>
          <a:stretch>
            <a:fillRect/>
          </a:stretch>
        </p:blipFill>
        <p:spPr>
          <a:xfrm>
            <a:off x="1609122" y="1307745"/>
            <a:ext cx="7923820" cy="374068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Which Which Booster Version Worked Best in Specific Payload Weight Range</a:t>
            </a:r>
          </a:p>
        </p:txBody>
      </p:sp>
      <p:sp>
        <p:nvSpPr>
          <p:cNvPr id="7" name="Content Placeholder 4">
            <a:extLst>
              <a:ext uri="{FF2B5EF4-FFF2-40B4-BE49-F238E27FC236}">
                <a16:creationId xmlns:a16="http://schemas.microsoft.com/office/drawing/2014/main" id="{7AE403A4-ADF7-6D49-9548-28B8E7CDC2D6}"/>
              </a:ext>
            </a:extLst>
          </p:cNvPr>
          <p:cNvSpPr txBox="1">
            <a:spLocks/>
          </p:cNvSpPr>
          <p:nvPr/>
        </p:nvSpPr>
        <p:spPr>
          <a:xfrm>
            <a:off x="770011" y="5055908"/>
            <a:ext cx="9745589" cy="162100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From the previous chart, the Payload range of 2,000 – 4,000 kg appeared to have the largest grouping of successful launches, so this screenshot narrows our view to just that range for further study. (Slider at the top is constrained to that range.)</a:t>
            </a:r>
          </a:p>
          <a:p>
            <a:pPr>
              <a:lnSpc>
                <a:spcPct val="100000"/>
              </a:lnSpc>
              <a:spcBef>
                <a:spcPts val="1400"/>
              </a:spcBef>
            </a:pPr>
            <a:r>
              <a:rPr lang="en-US" sz="2200" dirty="0">
                <a:solidFill>
                  <a:schemeClr val="accent3">
                    <a:lumMod val="25000"/>
                  </a:schemeClr>
                </a:solidFill>
                <a:latin typeface="Abadi"/>
              </a:rPr>
              <a:t>As with the previous chart, a quick look indicates that FT (orange dots this time) had the highest number of successful launches (class 1) and that v1.1 (blue dots) had the highest number of failures (class 0) in this weight range.</a:t>
            </a:r>
          </a:p>
          <a:p>
            <a:pPr>
              <a:lnSpc>
                <a:spcPct val="100000"/>
              </a:lnSpc>
              <a:spcBef>
                <a:spcPts val="1400"/>
              </a:spcBef>
            </a:pPr>
            <a:endParaRPr lang="en-US" sz="2200" dirty="0">
              <a:solidFill>
                <a:schemeClr val="accent3">
                  <a:lumMod val="25000"/>
                </a:schemeClr>
              </a:solidFill>
              <a:latin typeface="Abadi"/>
            </a:endParaRPr>
          </a:p>
        </p:txBody>
      </p:sp>
      <p:pic>
        <p:nvPicPr>
          <p:cNvPr id="5" name="Picture 4" descr="Chart, scatter chart&#10;&#10;Description automatically generated">
            <a:extLst>
              <a:ext uri="{FF2B5EF4-FFF2-40B4-BE49-F238E27FC236}">
                <a16:creationId xmlns:a16="http://schemas.microsoft.com/office/drawing/2014/main" id="{521EEB42-668A-844B-9AE5-6741C5C1AC3A}"/>
              </a:ext>
            </a:extLst>
          </p:cNvPr>
          <p:cNvPicPr>
            <a:picLocks noChangeAspect="1"/>
          </p:cNvPicPr>
          <p:nvPr/>
        </p:nvPicPr>
        <p:blipFill>
          <a:blip r:embed="rId3"/>
          <a:stretch>
            <a:fillRect/>
          </a:stretch>
        </p:blipFill>
        <p:spPr>
          <a:xfrm>
            <a:off x="1597252" y="1301361"/>
            <a:ext cx="7935690" cy="3755640"/>
          </a:xfrm>
          <a:prstGeom prst="rect">
            <a:avLst/>
          </a:prstGeom>
        </p:spPr>
      </p:pic>
    </p:spTree>
    <p:extLst>
      <p:ext uri="{BB962C8B-B14F-4D97-AF65-F5344CB8AC3E}">
        <p14:creationId xmlns:p14="http://schemas.microsoft.com/office/powerpoint/2010/main" val="1074549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71601"/>
            <a:ext cx="6492724" cy="4522101"/>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The accuracy of each of the predictive models, as determined by the “.</a:t>
            </a:r>
            <a:r>
              <a:rPr lang="en-US" sz="2200" dirty="0" err="1">
                <a:solidFill>
                  <a:schemeClr val="accent3">
                    <a:lumMod val="25000"/>
                  </a:schemeClr>
                </a:solidFill>
                <a:latin typeface="Abadi"/>
              </a:rPr>
              <a:t>best_score</a:t>
            </a:r>
            <a:r>
              <a:rPr lang="en-US" sz="2200" dirty="0">
                <a:solidFill>
                  <a:schemeClr val="accent3">
                    <a:lumMod val="25000"/>
                  </a:schemeClr>
                </a:solidFill>
                <a:latin typeface="Abadi"/>
              </a:rPr>
              <a:t>_” method, indicates that 3 of the 4 approaches (Logistical Regression, Support Vector Machine, and K Nearest Neighbor) all have exactly the same accuracy (0.84722), and the Decision Tree method is only slightly more accurate (0.88889).</a:t>
            </a:r>
          </a:p>
          <a:p>
            <a:pPr>
              <a:lnSpc>
                <a:spcPct val="100000"/>
              </a:lnSpc>
              <a:spcBef>
                <a:spcPts val="1400"/>
              </a:spcBef>
            </a:pPr>
            <a:r>
              <a:rPr lang="en-US" sz="2200" dirty="0">
                <a:solidFill>
                  <a:schemeClr val="accent3">
                    <a:lumMod val="25000"/>
                  </a:schemeClr>
                </a:solidFill>
                <a:latin typeface="Abadi"/>
              </a:rPr>
              <a:t>All 4 methods produced exactly the same score when used on the Test data (.83333).</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Given the data we have, the Decision Tree method has the highest classification accuracy.  However, the sample size here is relatively small; it would be interesting to see if this comparison remains true over time as more launches are documented.</a:t>
            </a:r>
          </a:p>
          <a:p>
            <a:pPr>
              <a:lnSpc>
                <a:spcPct val="100000"/>
              </a:lnSpc>
              <a:spcBef>
                <a:spcPts val="1400"/>
              </a:spcBef>
            </a:pPr>
            <a:r>
              <a:rPr lang="en-US" sz="2200" dirty="0">
                <a:solidFill>
                  <a:schemeClr val="accent3">
                    <a:lumMod val="25000"/>
                  </a:schemeClr>
                </a:solidFill>
                <a:latin typeface="Abadi" panose="020B0604020104020204" pitchFamily="34" charset="0"/>
              </a:rPr>
              <a:t>Code measuring the accuracy of the models can be found: </a:t>
            </a:r>
            <a:r>
              <a:rPr lang="en-US" sz="2200" dirty="0">
                <a:solidFill>
                  <a:schemeClr val="accent3">
                    <a:lumMod val="25000"/>
                  </a:schemeClr>
                </a:solidFill>
                <a:latin typeface="Abadi" panose="020B0604020104020204" pitchFamily="34" charset="0"/>
                <a:hlinkClick r:id="rId3"/>
              </a:rPr>
              <a:t>https://github.com/icgibbs/DataScienceCapstone/blob/74868ce65395a9b0a547ae18456d418fdec167f7/Wk%204,%20Lab%201:%20SpaceX_Machine%20Learning%20Prediction_Part_5.ipynb</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194" name="Picture 2">
            <a:extLst>
              <a:ext uri="{FF2B5EF4-FFF2-40B4-BE49-F238E27FC236}">
                <a16:creationId xmlns:a16="http://schemas.microsoft.com/office/drawing/2014/main" id="{41CA2E71-A09F-CF4D-8037-418E5F349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159" y="1371601"/>
            <a:ext cx="2988467" cy="24209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6449F5D-D364-1E4D-A2E8-FC088A867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38" y="3859970"/>
            <a:ext cx="2998887" cy="224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729396"/>
            <a:ext cx="9477960" cy="1499017"/>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model indicates that of the 18 missions in the test data set:</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correctly predicted landings 12 times (true positives) and non-landings 3 times (true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However, it also incorrectly predicted 3 landings that were actually non-landings (false positive).  Fortunately, it didn’t predict any non-landings that were actually landings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It may be of interest to note that all 4 of the prediction models had exactly the same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Decision Tree</a:t>
            </a:r>
            <a:endParaRPr lang="en-US" dirty="0">
              <a:solidFill>
                <a:srgbClr val="0B49CB"/>
              </a:solidFill>
            </a:endParaRPr>
          </a:p>
        </p:txBody>
      </p:sp>
      <p:pic>
        <p:nvPicPr>
          <p:cNvPr id="9218" name="Picture 2">
            <a:extLst>
              <a:ext uri="{FF2B5EF4-FFF2-40B4-BE49-F238E27FC236}">
                <a16:creationId xmlns:a16="http://schemas.microsoft.com/office/drawing/2014/main" id="{2732C8E5-10E3-0C4E-8AD7-E1E341EF5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226" y="1382026"/>
            <a:ext cx="3894944" cy="33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Generally, the likelihood of being able to recover a booster increases with time and experience.</a:t>
            </a:r>
          </a:p>
          <a:p>
            <a:pPr>
              <a:lnSpc>
                <a:spcPct val="100000"/>
              </a:lnSpc>
              <a:spcBef>
                <a:spcPts val="1400"/>
              </a:spcBef>
            </a:pPr>
            <a:r>
              <a:rPr lang="en-US" sz="2200" dirty="0">
                <a:solidFill>
                  <a:schemeClr val="accent3">
                    <a:lumMod val="25000"/>
                  </a:schemeClr>
                </a:solidFill>
                <a:latin typeface="Abadi" panose="020B0604020104020204" pitchFamily="34" charset="0"/>
              </a:rPr>
              <a:t>If other factors (costs of personnel, getting equipment to/from launch site, fuel, etc.) were constant, the least expensive launch (or the most profitable) would be one which:</a:t>
            </a:r>
          </a:p>
          <a:p>
            <a:pPr lvl="1">
              <a:lnSpc>
                <a:spcPct val="100000"/>
              </a:lnSpc>
              <a:spcBef>
                <a:spcPts val="1400"/>
              </a:spcBef>
            </a:pPr>
            <a:r>
              <a:rPr lang="en-US" sz="1800" dirty="0">
                <a:solidFill>
                  <a:schemeClr val="accent3">
                    <a:lumMod val="25000"/>
                  </a:schemeClr>
                </a:solidFill>
                <a:latin typeface="Abadi" panose="020B0604020104020204" pitchFamily="34" charset="0"/>
              </a:rPr>
              <a:t>Launched from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Used an FT-class booster</a:t>
            </a:r>
          </a:p>
          <a:p>
            <a:pPr lvl="1">
              <a:lnSpc>
                <a:spcPct val="100000"/>
              </a:lnSpc>
              <a:spcBef>
                <a:spcPts val="1400"/>
              </a:spcBef>
            </a:pPr>
            <a:r>
              <a:rPr lang="en-US" sz="1800" dirty="0">
                <a:solidFill>
                  <a:schemeClr val="accent3">
                    <a:lumMod val="25000"/>
                  </a:schemeClr>
                </a:solidFill>
                <a:latin typeface="Abadi" panose="020B0604020104020204" pitchFamily="34" charset="0"/>
              </a:rPr>
              <a:t>Had a payload weighing between 2,000 – 4,000 kg</a:t>
            </a:r>
          </a:p>
          <a:p>
            <a:pPr>
              <a:lnSpc>
                <a:spcPct val="100000"/>
              </a:lnSpc>
              <a:spcBef>
                <a:spcPts val="1400"/>
              </a:spcBef>
            </a:pPr>
            <a:r>
              <a:rPr lang="en-US" sz="2200" dirty="0">
                <a:solidFill>
                  <a:schemeClr val="accent3">
                    <a:lumMod val="25000"/>
                  </a:schemeClr>
                </a:solidFill>
                <a:latin typeface="Abadi" panose="020B0604020104020204" pitchFamily="34" charset="0"/>
              </a:rPr>
              <a:t>Similarly, the most expensive (least profitable) would likely be one which:</a:t>
            </a:r>
          </a:p>
          <a:p>
            <a:pPr lvl="1">
              <a:lnSpc>
                <a:spcPct val="100000"/>
              </a:lnSpc>
              <a:spcBef>
                <a:spcPts val="1400"/>
              </a:spcBef>
            </a:pPr>
            <a:r>
              <a:rPr lang="en-US" sz="1800" dirty="0">
                <a:solidFill>
                  <a:schemeClr val="accent3">
                    <a:lumMod val="25000"/>
                  </a:schemeClr>
                </a:solidFill>
                <a:latin typeface="Abadi" panose="020B0604020104020204" pitchFamily="34" charset="0"/>
              </a:rPr>
              <a:t>Launched from 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Used a v1.1-class booster</a:t>
            </a:r>
          </a:p>
          <a:p>
            <a:pPr lvl="1">
              <a:lnSpc>
                <a:spcPct val="100000"/>
              </a:lnSpc>
              <a:spcBef>
                <a:spcPts val="1400"/>
              </a:spcBef>
            </a:pPr>
            <a:r>
              <a:rPr lang="en-US" sz="1800" dirty="0">
                <a:solidFill>
                  <a:schemeClr val="accent3">
                    <a:lumMod val="25000"/>
                  </a:schemeClr>
                </a:solidFill>
                <a:latin typeface="Abadi" panose="020B0604020104020204" pitchFamily="34" charset="0"/>
              </a:rPr>
              <a:t>Had a payload weighing between 6,000 – 8,000 kg</a:t>
            </a:r>
          </a:p>
          <a:p>
            <a:pPr>
              <a:lnSpc>
                <a:spcPct val="100000"/>
              </a:lnSpc>
              <a:spcBef>
                <a:spcPts val="1400"/>
              </a:spcBef>
            </a:pPr>
            <a:r>
              <a:rPr lang="en-US" sz="2200" dirty="0">
                <a:solidFill>
                  <a:schemeClr val="accent3">
                    <a:lumMod val="25000"/>
                  </a:schemeClr>
                </a:solidFill>
                <a:latin typeface="Abadi" panose="020B0604020104020204" pitchFamily="34" charset="0"/>
              </a:rPr>
              <a:t>All the prediction models (including the selected Decision Tree model) yielded 3 “false positives” in a field of 18 launches worth of test data – or ~ 17%.</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1580"/>
            <a:ext cx="10515600" cy="4809280"/>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Is weather a factor in the success of a mission?  (Can we get the temperature, humidity, and wind speed/direction at the time of each of these launches and landings?)</a:t>
            </a:r>
          </a:p>
          <a:p>
            <a:pPr>
              <a:lnSpc>
                <a:spcPct val="100000"/>
              </a:lnSpc>
              <a:spcBef>
                <a:spcPts val="1400"/>
              </a:spcBef>
            </a:pPr>
            <a:r>
              <a:rPr lang="en-US" sz="2200" dirty="0">
                <a:solidFill>
                  <a:schemeClr val="accent3">
                    <a:lumMod val="25000"/>
                  </a:schemeClr>
                </a:solidFill>
                <a:latin typeface="Abadi" panose="020B0604020104020204" pitchFamily="34" charset="0"/>
              </a:rPr>
              <a:t>Does the intended landing surface impact the success of a mission – is it easier to land on land vs. on a drone ship at sea?  How does that impact the cost-effectiveness of the mission (are drone ships more expensive to build/maintain than landing surfaces on land)?</a:t>
            </a:r>
          </a:p>
          <a:p>
            <a:pPr>
              <a:lnSpc>
                <a:spcPct val="100000"/>
              </a:lnSpc>
              <a:spcBef>
                <a:spcPts val="1400"/>
              </a:spcBef>
            </a:pPr>
            <a:r>
              <a:rPr lang="en-US" sz="2200" dirty="0">
                <a:solidFill>
                  <a:schemeClr val="accent3">
                    <a:lumMod val="25000"/>
                  </a:schemeClr>
                </a:solidFill>
                <a:latin typeface="Abadi" panose="020B0604020104020204" pitchFamily="34" charset="0"/>
              </a:rPr>
              <a:t>Does the day-of-week impact the success of a mission?</a:t>
            </a:r>
          </a:p>
          <a:p>
            <a:pPr>
              <a:lnSpc>
                <a:spcPct val="100000"/>
              </a:lnSpc>
              <a:spcBef>
                <a:spcPts val="1400"/>
              </a:spcBef>
            </a:pPr>
            <a:r>
              <a:rPr lang="en-US" sz="2200" dirty="0">
                <a:solidFill>
                  <a:schemeClr val="accent3">
                    <a:lumMod val="25000"/>
                  </a:schemeClr>
                </a:solidFill>
                <a:latin typeface="Abadi" panose="020B0604020104020204" pitchFamily="34" charset="0"/>
              </a:rPr>
              <a:t>Assuming that we don’t use the same crew for every single launch, is the experience level of the crew conducting the launch relevant to the success of the mission?  (Can we get information about the number of launches – or # of similar launches – that the team lead had been involved in prior to each launch?)</a:t>
            </a:r>
          </a:p>
          <a:p>
            <a:pPr>
              <a:lnSpc>
                <a:spcPct val="100000"/>
              </a:lnSpc>
              <a:spcBef>
                <a:spcPts val="1400"/>
              </a:spcBef>
            </a:pPr>
            <a:r>
              <a:rPr lang="en-US" sz="2200" dirty="0">
                <a:solidFill>
                  <a:schemeClr val="accent3">
                    <a:lumMod val="25000"/>
                  </a:schemeClr>
                </a:solidFill>
                <a:latin typeface="Abadi" panose="020B0604020104020204" pitchFamily="34" charset="0"/>
              </a:rPr>
              <a:t>Expand the study – do rockets other than the Falcon 9 have a better/worse track record?  Could it be that other rockets are more cost effective?  (Are Falcon 9 rockets the only one with re-usable boosters, and thus the only ones relevant for discussion?)</a:t>
            </a:r>
          </a:p>
          <a:p>
            <a:pPr>
              <a:lnSpc>
                <a:spcPct val="100000"/>
              </a:lnSpc>
              <a:spcBef>
                <a:spcPts val="1400"/>
              </a:spcBef>
            </a:pPr>
            <a:r>
              <a:rPr lang="en-US" sz="2200" dirty="0">
                <a:solidFill>
                  <a:schemeClr val="accent3">
                    <a:lumMod val="25000"/>
                  </a:schemeClr>
                </a:solidFill>
                <a:latin typeface="Abadi" panose="020B0604020104020204" pitchFamily="34" charset="0"/>
              </a:rPr>
              <a:t>How many of the successful landings had been rockets that had been used before?  Do “recycled” rockets have a better/worse track record than “new” rockets?</a:t>
            </a:r>
          </a:p>
          <a:p>
            <a:pPr>
              <a:lnSpc>
                <a:spcPct val="100000"/>
              </a:lnSpc>
              <a:spcBef>
                <a:spcPts val="1400"/>
              </a:spcBef>
            </a:pPr>
            <a:r>
              <a:rPr lang="en-US" sz="2200" dirty="0">
                <a:solidFill>
                  <a:schemeClr val="accent3">
                    <a:lumMod val="25000"/>
                  </a:schemeClr>
                </a:solidFill>
                <a:latin typeface="Abadi" panose="020B0604020104020204" pitchFamily="34" charset="0"/>
              </a:rPr>
              <a:t>Do the recovered booster rockets need to be “refurbished”?  At what cost?  How many times can a rocket be re-used before it’s no longer cost-effective?</a:t>
            </a:r>
          </a:p>
          <a:p>
            <a:pPr>
              <a:lnSpc>
                <a:spcPct val="100000"/>
              </a:lnSpc>
              <a:spcBef>
                <a:spcPts val="1400"/>
              </a:spcBef>
            </a:pPr>
            <a:r>
              <a:rPr lang="en-US" sz="2200" dirty="0">
                <a:solidFill>
                  <a:schemeClr val="accent3">
                    <a:lumMod val="25000"/>
                  </a:schemeClr>
                </a:solidFill>
                <a:latin typeface="Abadi" panose="020B0604020104020204" pitchFamily="34" charset="0"/>
              </a:rPr>
              <a:t>Do the booster rockets always “detach” at the same altitude?  If not, does the height at which the booster detached have an impact on the success of the landing?  Similarly, does the distance the booster was attached have an impact? (Distance would be different than altitude if the rockets were launched at slightly different angles.)</a:t>
            </a:r>
          </a:p>
          <a:p>
            <a:pPr>
              <a:lnSpc>
                <a:spcPct val="100000"/>
              </a:lnSpc>
              <a:spcBef>
                <a:spcPts val="1400"/>
              </a:spcBef>
            </a:pPr>
            <a:r>
              <a:rPr lang="en-US" sz="2200" dirty="0">
                <a:solidFill>
                  <a:schemeClr val="accent3">
                    <a:lumMod val="25000"/>
                  </a:schemeClr>
                </a:solidFill>
                <a:latin typeface="Abadi" panose="020B0604020104020204" pitchFamily="34" charset="0"/>
              </a:rPr>
              <a:t>Right after collecting data via the REST API,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was found to be empty for 5 entries.  We “corrected” that by replacing the null values with the average value for all the data in our dataset.  How would the accuracy of our predictions change if we have been more “specific” in selecting an average?  Perhaps only using the average weight of the other launches from the same launch site?  Or average weight of the other launches using the same rocket type?  Or going into the same orbit area?</a:t>
            </a:r>
          </a:p>
          <a:p>
            <a:pPr>
              <a:lnSpc>
                <a:spcPct val="100000"/>
              </a:lnSpc>
              <a:spcBef>
                <a:spcPts val="1400"/>
              </a:spcBef>
            </a:pPr>
            <a:r>
              <a:rPr lang="en-US" sz="2200" dirty="0">
                <a:solidFill>
                  <a:schemeClr val="accent3">
                    <a:lumMod val="25000"/>
                  </a:schemeClr>
                </a:solidFill>
                <a:latin typeface="Abadi" panose="020B0604020104020204" pitchFamily="34" charset="0"/>
              </a:rPr>
              <a:t>Would our prediction models be more accurate with more data?  Can we get data about more launches?  (Would the prediction models’ “confusion matrices” show fewer false positives/false negatives if we had more data?)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Additional Thoughts for Future Research</a:t>
            </a:r>
            <a:endParaRPr lang="en-US" dirty="0">
              <a:solidFill>
                <a:srgbClr val="0B49CB"/>
              </a:solidFill>
            </a:endParaRPr>
          </a:p>
        </p:txBody>
      </p:sp>
    </p:spTree>
    <p:extLst>
      <p:ext uri="{BB962C8B-B14F-4D97-AF65-F5344CB8AC3E}">
        <p14:creationId xmlns:p14="http://schemas.microsoft.com/office/powerpoint/2010/main" val="246836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original Interactive Dashboard included only 1 pie chart (with a drop-down menu to filter based on launch site) and 1 scatterplot (with a slider to filter based on payload weight, and also made use of the pie chart’s menu to filter).</a:t>
            </a:r>
          </a:p>
          <a:p>
            <a:pPr lvl="1">
              <a:lnSpc>
                <a:spcPct val="100000"/>
              </a:lnSpc>
              <a:spcBef>
                <a:spcPts val="1400"/>
              </a:spcBef>
            </a:pPr>
            <a:r>
              <a:rPr lang="en-US" sz="1800" dirty="0">
                <a:solidFill>
                  <a:schemeClr val="accent3">
                    <a:lumMod val="25000"/>
                  </a:schemeClr>
                </a:solidFill>
                <a:latin typeface="Abadi" panose="020B0604020104020204" pitchFamily="34" charset="0"/>
              </a:rPr>
              <a:t>To explore the effectiveness of different booster categories, an additional pie chart (with a drop-down menu to filter based on booster category) was added.</a:t>
            </a:r>
          </a:p>
          <a:p>
            <a:pPr lvl="1">
              <a:lnSpc>
                <a:spcPct val="100000"/>
              </a:lnSpc>
              <a:spcBef>
                <a:spcPts val="1400"/>
              </a:spcBef>
            </a:pPr>
            <a:r>
              <a:rPr lang="en-US" sz="1800" dirty="0">
                <a:solidFill>
                  <a:schemeClr val="accent3">
                    <a:lumMod val="25000"/>
                  </a:schemeClr>
                </a:solidFill>
                <a:latin typeface="Abadi" panose="020B0604020104020204" pitchFamily="34" charset="0"/>
              </a:rPr>
              <a:t>The drop-down menu from this new pie chart was also used as a (third) input for the scatterplot.  Thus, one can now view scatter points based on the combination of a specified launch site (or all sites), a specified booster category (or all of them), and a specified payload weight range.</a:t>
            </a:r>
          </a:p>
          <a:p>
            <a:pPr lvl="1">
              <a:lnSpc>
                <a:spcPct val="100000"/>
              </a:lnSpc>
              <a:spcBef>
                <a:spcPts val="1400"/>
              </a:spcBef>
            </a:pPr>
            <a:r>
              <a:rPr lang="en-US" sz="1800" dirty="0">
                <a:solidFill>
                  <a:schemeClr val="accent3">
                    <a:lumMod val="25000"/>
                  </a:schemeClr>
                </a:solidFill>
                <a:latin typeface="Abadi" panose="020B0604020104020204" pitchFamily="34" charset="0"/>
              </a:rPr>
              <a:t>Each of the two pie charts still use only their own drop-down menus as inputs.  For future study, it might be interesting to include all three input mechanisms for the pie charts.</a:t>
            </a:r>
          </a:p>
          <a:p>
            <a:pPr>
              <a:lnSpc>
                <a:spcPct val="100000"/>
              </a:lnSpc>
              <a:spcBef>
                <a:spcPts val="1400"/>
              </a:spcBef>
            </a:pPr>
            <a:r>
              <a:rPr lang="en-US" sz="2200" dirty="0">
                <a:solidFill>
                  <a:schemeClr val="accent3">
                    <a:lumMod val="25000"/>
                  </a:schemeClr>
                </a:solidFill>
                <a:latin typeface="Abadi" panose="020B0604020104020204" pitchFamily="34" charset="0"/>
              </a:rPr>
              <a:t>Screenshot of this Expanded Dashboard: </a:t>
            </a:r>
            <a:r>
              <a:rPr lang="en-US" sz="2200" dirty="0">
                <a:solidFill>
                  <a:schemeClr val="accent3">
                    <a:lumMod val="25000"/>
                  </a:schemeClr>
                </a:solidFill>
                <a:latin typeface="Abadi" panose="020B0604020104020204" pitchFamily="34" charset="0"/>
                <a:hlinkClick r:id="rId4"/>
              </a:rPr>
              <a:t>https://github.com/icgibbs/DataScienceCapstone/blob/d0d78580399d32a5e795df098c53988d1967e348/ExpandedDashboard.png</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2: Thoughts on Interactive Dashboard</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0004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of SQL “select” statements are returned as list of tuples.  These are sometimes a little challenging to read - especially when there are multiple data points (columns) in the results.</a:t>
            </a:r>
          </a:p>
          <a:p>
            <a:pPr>
              <a:lnSpc>
                <a:spcPct val="100000"/>
              </a:lnSpc>
              <a:spcBef>
                <a:spcPts val="1400"/>
              </a:spcBef>
            </a:pPr>
            <a:r>
              <a:rPr lang="en-US" sz="2200" dirty="0">
                <a:solidFill>
                  <a:schemeClr val="accent3">
                    <a:lumMod val="25000"/>
                  </a:schemeClr>
                </a:solidFill>
                <a:latin typeface="Abadi" panose="020B0604020104020204" pitchFamily="34" charset="0"/>
              </a:rPr>
              <a:t>Converting/reformatting these results 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made them notably easier to read.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3: Improved Readability of SQL Results </a:t>
            </a:r>
            <a:endParaRPr lang="en-US" dirty="0">
              <a:solidFill>
                <a:srgbClr val="0B49CB"/>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FCB22CB7-1A56-6044-9FAD-BAD1620A341D}"/>
              </a:ext>
            </a:extLst>
          </p:cNvPr>
          <p:cNvPicPr>
            <a:picLocks noChangeAspect="1"/>
          </p:cNvPicPr>
          <p:nvPr/>
        </p:nvPicPr>
        <p:blipFill>
          <a:blip r:embed="rId4"/>
          <a:stretch>
            <a:fillRect/>
          </a:stretch>
        </p:blipFill>
        <p:spPr>
          <a:xfrm>
            <a:off x="770011" y="4032088"/>
            <a:ext cx="5419116" cy="1904014"/>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4271C80E-3164-A94C-850F-2B152AF9137B}"/>
              </a:ext>
            </a:extLst>
          </p:cNvPr>
          <p:cNvPicPr>
            <a:picLocks noChangeAspect="1"/>
          </p:cNvPicPr>
          <p:nvPr/>
        </p:nvPicPr>
        <p:blipFill>
          <a:blip r:embed="rId5"/>
          <a:stretch>
            <a:fillRect/>
          </a:stretch>
        </p:blipFill>
        <p:spPr>
          <a:xfrm>
            <a:off x="6258394" y="4092141"/>
            <a:ext cx="5307755" cy="1664172"/>
          </a:xfrm>
          <a:prstGeom prst="rect">
            <a:avLst/>
          </a:prstGeom>
        </p:spPr>
      </p:pic>
    </p:spTree>
    <p:extLst>
      <p:ext uri="{BB962C8B-B14F-4D97-AF65-F5344CB8AC3E}">
        <p14:creationId xmlns:p14="http://schemas.microsoft.com/office/powerpoint/2010/main" val="3637809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9036"/>
            <a:ext cx="10515600" cy="4741824"/>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General GitHub repository: </a:t>
            </a:r>
            <a:r>
              <a:rPr lang="en-US" sz="2200" dirty="0">
                <a:solidFill>
                  <a:schemeClr val="accent3">
                    <a:lumMod val="25000"/>
                  </a:schemeClr>
                </a:solidFill>
                <a:latin typeface="Abadi" panose="020B0604020104020204" pitchFamily="34" charset="0"/>
                <a:hlinkClick r:id="rId4"/>
              </a:rPr>
              <a:t>https://github.com/icgibbs/DataScienceCapstone/tree/master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Collecting Data via an API: </a:t>
            </a:r>
            <a:r>
              <a:rPr lang="en-US" sz="2200" dirty="0">
                <a:solidFill>
                  <a:schemeClr val="accent3">
                    <a:lumMod val="25000"/>
                  </a:schemeClr>
                </a:solidFill>
                <a:latin typeface="Abadi" panose="020B0604020104020204" pitchFamily="34" charset="0"/>
                <a:hlinkClick r:id="rId5"/>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Collecting Data via Web Scraping: </a:t>
            </a:r>
            <a:r>
              <a:rPr lang="en-US" sz="2200" dirty="0">
                <a:solidFill>
                  <a:schemeClr val="accent3">
                    <a:lumMod val="25000"/>
                  </a:schemeClr>
                </a:solidFill>
                <a:latin typeface="Abadi" panose="020B0604020104020204" pitchFamily="34" charset="0"/>
                <a:hlinkClick r:id="rId6"/>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Wrangling: </a:t>
            </a:r>
            <a:r>
              <a:rPr lang="en-US" sz="2200" dirty="0">
                <a:solidFill>
                  <a:schemeClr val="accent3">
                    <a:lumMod val="25000"/>
                  </a:schemeClr>
                </a:solidFill>
                <a:latin typeface="Abadi" panose="020B0604020104020204" pitchFamily="34" charset="0"/>
                <a:hlinkClick r:id="rId7"/>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EDA using SQL: </a:t>
            </a:r>
            <a:r>
              <a:rPr lang="en-US" sz="2200" dirty="0">
                <a:solidFill>
                  <a:schemeClr val="accent3">
                    <a:lumMod val="25000"/>
                  </a:schemeClr>
                </a:solidFill>
                <a:latin typeface="Abadi" panose="020B0604020104020204" pitchFamily="34" charset="0"/>
                <a:hlinkClick r:id="rId8"/>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EDA via Graphing/Plotting: </a:t>
            </a:r>
            <a:r>
              <a:rPr lang="en-US" sz="2200" dirty="0">
                <a:solidFill>
                  <a:schemeClr val="accent3">
                    <a:lumMod val="25000"/>
                  </a:schemeClr>
                </a:solidFill>
                <a:latin typeface="Abadi" panose="020B0604020104020204" pitchFamily="34" charset="0"/>
                <a:hlinkClick r:id="rId9"/>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Geographic Analysis via Folium Maps: </a:t>
            </a:r>
            <a:r>
              <a:rPr lang="en-US" sz="2200" dirty="0">
                <a:solidFill>
                  <a:schemeClr val="accent3">
                    <a:lumMod val="25000"/>
                  </a:schemeClr>
                </a:solidFill>
                <a:latin typeface="Abadi" panose="020B0604020104020204" pitchFamily="34" charset="0"/>
                <a:hlinkClick r:id="rId10"/>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a:t>
            </a:r>
            <a:r>
              <a:rPr lang="en-US" sz="2200" dirty="0">
                <a:solidFill>
                  <a:schemeClr val="accent3">
                    <a:lumMod val="25000"/>
                  </a:schemeClr>
                </a:solidFill>
                <a:latin typeface="Abadi" panose="020B0604020104020204" pitchFamily="34" charset="0"/>
                <a:hlinkClick r:id="rId11"/>
              </a:rPr>
              <a:t>Python code/Dash app</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Screenshot, showing extra Pie Chart: </a:t>
            </a:r>
            <a:r>
              <a:rPr lang="en-US" sz="1800" dirty="0">
                <a:solidFill>
                  <a:schemeClr val="accent3">
                    <a:lumMod val="25000"/>
                  </a:schemeClr>
                </a:solidFill>
                <a:latin typeface="Abadi" panose="020B0604020104020204" pitchFamily="34" charset="0"/>
                <a:hlinkClick r:id="rId12"/>
              </a:rPr>
              <a:t>Image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Prediction: </a:t>
            </a:r>
            <a:r>
              <a:rPr lang="en-US" sz="2200" dirty="0">
                <a:solidFill>
                  <a:schemeClr val="accent3">
                    <a:lumMod val="25000"/>
                  </a:schemeClr>
                </a:solidFill>
                <a:latin typeface="Abadi" panose="020B0604020104020204" pitchFamily="34" charset="0"/>
                <a:hlinkClick r:id="rId13"/>
              </a:rPr>
              <a:t>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4: Links to Python Notebooks and Code</a:t>
            </a:r>
            <a:endParaRPr lang="en-US" dirty="0">
              <a:solidFill>
                <a:srgbClr val="0B49CB"/>
              </a:solidFill>
            </a:endParaRPr>
          </a:p>
        </p:txBody>
      </p:sp>
    </p:spTree>
    <p:extLst>
      <p:ext uri="{BB962C8B-B14F-4D97-AF65-F5344CB8AC3E}">
        <p14:creationId xmlns:p14="http://schemas.microsoft.com/office/powerpoint/2010/main" val="2304211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100" dirty="0">
                <a:solidFill>
                  <a:schemeClr val="accent3">
                    <a:lumMod val="25000"/>
                  </a:schemeClr>
                </a:solidFill>
                <a:latin typeface="Abadi"/>
              </a:rPr>
              <a:t>Data collection methodology – details start </a:t>
            </a:r>
            <a:r>
              <a:rPr lang="en-US" sz="1100" dirty="0">
                <a:solidFill>
                  <a:schemeClr val="accent3">
                    <a:lumMod val="25000"/>
                  </a:schemeClr>
                </a:solidFill>
                <a:latin typeface="Abadi"/>
                <a:hlinkClick r:id="rId4" action="ppaction://hlinksldjump"/>
              </a:rPr>
              <a:t>here</a:t>
            </a:r>
            <a:endParaRPr lang="en-US" sz="1100" dirty="0">
              <a:solidFill>
                <a:schemeClr val="accent3">
                  <a:lumMod val="25000"/>
                </a:schemeClr>
              </a:solidFill>
              <a:latin typeface="Abadi"/>
            </a:endParaRPr>
          </a:p>
          <a:p>
            <a:pPr lvl="1">
              <a:lnSpc>
                <a:spcPct val="120000"/>
              </a:lnSpc>
              <a:spcBef>
                <a:spcPts val="1400"/>
              </a:spcBef>
            </a:pPr>
            <a:r>
              <a:rPr lang="en-US" sz="900" dirty="0">
                <a:solidFill>
                  <a:schemeClr val="tx1"/>
                </a:solidFill>
                <a:latin typeface="Abadi"/>
              </a:rPr>
              <a:t>SpaceX Falcon 9 launch records were collected from Space X using their REST API</a:t>
            </a:r>
          </a:p>
          <a:p>
            <a:pPr lvl="1">
              <a:lnSpc>
                <a:spcPct val="120000"/>
              </a:lnSpc>
              <a:spcBef>
                <a:spcPts val="1400"/>
              </a:spcBef>
            </a:pPr>
            <a:r>
              <a:rPr lang="en-US" sz="900" dirty="0">
                <a:solidFill>
                  <a:schemeClr val="tx1"/>
                </a:solidFill>
                <a:latin typeface="Abadi"/>
              </a:rPr>
              <a:t>SpaceX Falcon 9 launch records were also collected from Wikipedia using web scraping techniques</a:t>
            </a:r>
          </a:p>
          <a:p>
            <a:pPr>
              <a:lnSpc>
                <a:spcPct val="120000"/>
              </a:lnSpc>
              <a:spcBef>
                <a:spcPts val="1400"/>
              </a:spcBef>
            </a:pPr>
            <a:r>
              <a:rPr lang="en-US" sz="1100" dirty="0">
                <a:solidFill>
                  <a:schemeClr val="accent3">
                    <a:lumMod val="25000"/>
                  </a:schemeClr>
                </a:solidFill>
                <a:latin typeface="Abadi"/>
              </a:rPr>
              <a:t>Perform data wrangling – details start </a:t>
            </a:r>
            <a:r>
              <a:rPr lang="en-US" sz="1100" dirty="0">
                <a:solidFill>
                  <a:schemeClr val="accent3">
                    <a:lumMod val="25000"/>
                  </a:schemeClr>
                </a:solidFill>
                <a:latin typeface="Abadi"/>
                <a:hlinkClick r:id="rId5" action="ppaction://hlinksldjump"/>
              </a:rPr>
              <a:t>here</a:t>
            </a:r>
            <a:endParaRPr lang="en-US" sz="1100" dirty="0">
              <a:solidFill>
                <a:schemeClr val="accent3">
                  <a:lumMod val="25000"/>
                </a:schemeClr>
              </a:solidFill>
              <a:latin typeface="Abadi"/>
            </a:endParaRPr>
          </a:p>
          <a:p>
            <a:pPr lvl="1">
              <a:lnSpc>
                <a:spcPct val="120000"/>
              </a:lnSpc>
              <a:spcBef>
                <a:spcPts val="1400"/>
              </a:spcBef>
            </a:pPr>
            <a:r>
              <a:rPr lang="en-US" sz="900" dirty="0">
                <a:solidFill>
                  <a:schemeClr val="tx1"/>
                </a:solidFill>
                <a:latin typeface="Abadi"/>
              </a:rPr>
              <a:t>Explored the data using Pandas functions to gain familiarity</a:t>
            </a:r>
          </a:p>
          <a:p>
            <a:pPr lvl="1">
              <a:lnSpc>
                <a:spcPct val="120000"/>
              </a:lnSpc>
              <a:spcBef>
                <a:spcPts val="1400"/>
              </a:spcBef>
            </a:pPr>
            <a:r>
              <a:rPr lang="en-US" sz="900" dirty="0">
                <a:solidFill>
                  <a:schemeClr val="tx1"/>
                </a:solidFill>
                <a:latin typeface="Abadi"/>
              </a:rPr>
              <a:t>Created a new column/label to summarize if a mission is successful or not; to be used in future queries/analysis</a:t>
            </a:r>
          </a:p>
          <a:p>
            <a:pPr>
              <a:lnSpc>
                <a:spcPct val="120000"/>
              </a:lnSpc>
              <a:spcBef>
                <a:spcPts val="1400"/>
              </a:spcBef>
            </a:pPr>
            <a:r>
              <a:rPr lang="en-US" sz="1100" dirty="0">
                <a:solidFill>
                  <a:schemeClr val="accent3">
                    <a:lumMod val="25000"/>
                  </a:schemeClr>
                </a:solidFill>
                <a:latin typeface="Abadi"/>
              </a:rPr>
              <a:t>Perform exploratory data analysis (EDA) using visualization and SQL – details start </a:t>
            </a:r>
            <a:r>
              <a:rPr lang="en-US" sz="1100" dirty="0">
                <a:solidFill>
                  <a:schemeClr val="accent3">
                    <a:lumMod val="25000"/>
                  </a:schemeClr>
                </a:solidFill>
                <a:latin typeface="Abadi"/>
                <a:hlinkClick r:id="rId6" action="ppaction://hlinksldjump"/>
              </a:rPr>
              <a:t>here</a:t>
            </a:r>
            <a:endParaRPr lang="en-US" sz="1100" dirty="0">
              <a:solidFill>
                <a:schemeClr val="accent3">
                  <a:lumMod val="25000"/>
                </a:schemeClr>
              </a:solidFill>
              <a:latin typeface="Abadi"/>
            </a:endParaRPr>
          </a:p>
          <a:p>
            <a:pPr lvl="1">
              <a:lnSpc>
                <a:spcPct val="120000"/>
              </a:lnSpc>
              <a:spcBef>
                <a:spcPts val="1400"/>
              </a:spcBef>
            </a:pPr>
            <a:r>
              <a:rPr lang="en-US" sz="900" dirty="0">
                <a:solidFill>
                  <a:schemeClr val="tx1"/>
                </a:solidFill>
                <a:latin typeface="Abadi"/>
              </a:rPr>
              <a:t>Explored the data using SQL queries to gain familiarity</a:t>
            </a:r>
          </a:p>
          <a:p>
            <a:pPr lvl="1">
              <a:lnSpc>
                <a:spcPct val="120000"/>
              </a:lnSpc>
              <a:spcBef>
                <a:spcPts val="1400"/>
              </a:spcBef>
            </a:pPr>
            <a:r>
              <a:rPr lang="en-US" sz="900" dirty="0">
                <a:solidFill>
                  <a:schemeClr val="tx1"/>
                </a:solidFill>
                <a:latin typeface="Abadi"/>
              </a:rPr>
              <a:t>Explored the data using charts/graphs to gain familiarity with the relationship between different data points</a:t>
            </a:r>
          </a:p>
          <a:p>
            <a:pPr>
              <a:lnSpc>
                <a:spcPct val="120000"/>
              </a:lnSpc>
              <a:spcBef>
                <a:spcPts val="1400"/>
              </a:spcBef>
            </a:pPr>
            <a:r>
              <a:rPr lang="en-US" sz="1100" dirty="0">
                <a:solidFill>
                  <a:schemeClr val="accent3">
                    <a:lumMod val="25000"/>
                  </a:schemeClr>
                </a:solidFill>
                <a:latin typeface="Abadi"/>
              </a:rPr>
              <a:t>Perform interactive visual analytics using </a:t>
            </a:r>
            <a:r>
              <a:rPr lang="en-US" sz="1100" dirty="0" err="1">
                <a:solidFill>
                  <a:schemeClr val="accent3">
                    <a:lumMod val="25000"/>
                  </a:schemeClr>
                </a:solidFill>
                <a:latin typeface="Abadi"/>
              </a:rPr>
              <a:t>Plotly</a:t>
            </a:r>
            <a:r>
              <a:rPr lang="en-US" sz="1100" dirty="0">
                <a:solidFill>
                  <a:schemeClr val="accent3">
                    <a:lumMod val="25000"/>
                  </a:schemeClr>
                </a:solidFill>
                <a:latin typeface="Abadi"/>
              </a:rPr>
              <a:t> Dash and Folium – details start </a:t>
            </a:r>
            <a:r>
              <a:rPr lang="en-US" sz="1100" dirty="0">
                <a:solidFill>
                  <a:schemeClr val="accent3">
                    <a:lumMod val="25000"/>
                  </a:schemeClr>
                </a:solidFill>
                <a:latin typeface="Abadi"/>
                <a:hlinkClick r:id="rId7" action="ppaction://hlinksldjump"/>
              </a:rPr>
              <a:t>here</a:t>
            </a:r>
            <a:endParaRPr lang="en-US" sz="1100" dirty="0">
              <a:solidFill>
                <a:schemeClr val="accent3">
                  <a:lumMod val="25000"/>
                </a:schemeClr>
              </a:solidFill>
              <a:latin typeface="Abadi"/>
            </a:endParaRPr>
          </a:p>
          <a:p>
            <a:pPr lvl="1">
              <a:lnSpc>
                <a:spcPct val="120000"/>
              </a:lnSpc>
              <a:spcBef>
                <a:spcPts val="1400"/>
              </a:spcBef>
            </a:pPr>
            <a:r>
              <a:rPr lang="en-US" sz="900" dirty="0">
                <a:solidFill>
                  <a:schemeClr val="tx1"/>
                </a:solidFill>
                <a:latin typeface="Abadi"/>
              </a:rPr>
              <a:t>Created a </a:t>
            </a:r>
            <a:r>
              <a:rPr lang="en-US" sz="900" dirty="0" err="1">
                <a:solidFill>
                  <a:schemeClr val="tx1"/>
                </a:solidFill>
                <a:latin typeface="Abadi"/>
              </a:rPr>
              <a:t>Plotly</a:t>
            </a:r>
            <a:r>
              <a:rPr lang="en-US" sz="900" dirty="0">
                <a:solidFill>
                  <a:schemeClr val="tx1"/>
                </a:solidFill>
                <a:latin typeface="Abadi"/>
              </a:rPr>
              <a:t> Dashboard to facilitate interactive exploration of key data elements and their relationship to each other</a:t>
            </a:r>
          </a:p>
          <a:p>
            <a:pPr lvl="1">
              <a:lnSpc>
                <a:spcPct val="120000"/>
              </a:lnSpc>
              <a:spcBef>
                <a:spcPts val="1400"/>
              </a:spcBef>
            </a:pPr>
            <a:r>
              <a:rPr lang="en-US" sz="900" dirty="0">
                <a:solidFill>
                  <a:schemeClr val="tx1"/>
                </a:solidFill>
                <a:latin typeface="Abadi"/>
              </a:rPr>
              <a:t>Created a Folium map to gain an understanding of the environmental factors related to launches/landings</a:t>
            </a:r>
          </a:p>
          <a:p>
            <a:pPr>
              <a:lnSpc>
                <a:spcPct val="120000"/>
              </a:lnSpc>
              <a:spcBef>
                <a:spcPts val="1400"/>
              </a:spcBef>
            </a:pPr>
            <a:r>
              <a:rPr lang="en-US" sz="1100" dirty="0">
                <a:solidFill>
                  <a:schemeClr val="accent3">
                    <a:lumMod val="25000"/>
                  </a:schemeClr>
                </a:solidFill>
                <a:latin typeface="Abadi"/>
              </a:rPr>
              <a:t>Perform predictive analysis using classification models – details start </a:t>
            </a:r>
            <a:r>
              <a:rPr lang="en-US" sz="1100" dirty="0">
                <a:solidFill>
                  <a:schemeClr val="accent3">
                    <a:lumMod val="25000"/>
                  </a:schemeClr>
                </a:solidFill>
                <a:latin typeface="Abadi"/>
                <a:hlinkClick r:id="rId8" action="ppaction://hlinksldjump"/>
              </a:rPr>
              <a:t>here</a:t>
            </a:r>
            <a:endParaRPr lang="en-US" sz="1100" dirty="0">
              <a:solidFill>
                <a:schemeClr val="accent3">
                  <a:lumMod val="25000"/>
                </a:schemeClr>
              </a:solidFill>
              <a:latin typeface="Abadi"/>
            </a:endParaRPr>
          </a:p>
          <a:p>
            <a:pPr lvl="1">
              <a:lnSpc>
                <a:spcPct val="120000"/>
              </a:lnSpc>
              <a:spcBef>
                <a:spcPts val="1400"/>
              </a:spcBef>
            </a:pPr>
            <a:r>
              <a:rPr lang="en-US" sz="900" dirty="0">
                <a:solidFill>
                  <a:schemeClr val="tx1"/>
                </a:solidFill>
                <a:latin typeface="Abadi"/>
              </a:rPr>
              <a:t>Built, tuned, evaluated 4 classification models</a:t>
            </a:r>
          </a:p>
          <a:p>
            <a:pPr lvl="1">
              <a:lnSpc>
                <a:spcPct val="120000"/>
              </a:lnSpc>
              <a:spcBef>
                <a:spcPts val="1400"/>
              </a:spcBef>
            </a:pPr>
            <a:r>
              <a:rPr lang="en-US" sz="900" dirty="0">
                <a:solidFill>
                  <a:schemeClr val="tx1"/>
                </a:solidFill>
                <a:latin typeface="Abadi"/>
              </a:rPr>
              <a:t>Determined which model worked best for this dataset</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Summary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both REST API calls and web-scraping HTML tables.</a:t>
            </a:r>
          </a:p>
          <a:p>
            <a:pPr>
              <a:lnSpc>
                <a:spcPct val="100000"/>
              </a:lnSpc>
              <a:spcBef>
                <a:spcPts val="1400"/>
              </a:spcBef>
            </a:pPr>
            <a:r>
              <a:rPr lang="en-US" sz="2200" dirty="0">
                <a:solidFill>
                  <a:schemeClr val="accent3">
                    <a:lumMod val="25000"/>
                  </a:schemeClr>
                </a:solidFill>
                <a:latin typeface="Abadi" panose="020B0604020104020204" pitchFamily="34" charset="0"/>
              </a:rPr>
              <a:t>As we progressed from one analysis to the next, the gathered data was made to be exported to CSV files that could be reused in successive work.</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3 slides describe the data collection and data wrangling processes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p>
            <a:pPr marL="457200" indent="-457200">
              <a:buFont typeface="+mj-lt"/>
              <a:buAutoNum type="arabicPeriod"/>
            </a:pPr>
            <a:r>
              <a:rPr lang="en-US" sz="2200" dirty="0">
                <a:solidFill>
                  <a:srgbClr val="1C7DDB"/>
                </a:solidFill>
                <a:latin typeface="Abadi"/>
              </a:rPr>
              <a:t>Import appropriate libraries (including “requests”), and create new functions to pull specific data elements</a:t>
            </a:r>
          </a:p>
          <a:p>
            <a:pPr marL="457200" indent="-457200">
              <a:buFont typeface="+mj-lt"/>
              <a:buAutoNum type="arabicPeriod"/>
            </a:pPr>
            <a:r>
              <a:rPr lang="en-US" sz="2200" dirty="0">
                <a:solidFill>
                  <a:srgbClr val="1C7DDB"/>
                </a:solidFill>
                <a:latin typeface="Abadi"/>
              </a:rPr>
              <a:t>Use “get” and “</a:t>
            </a:r>
            <a:r>
              <a:rPr lang="en-US" sz="2200" dirty="0" err="1">
                <a:solidFill>
                  <a:srgbClr val="1C7DDB"/>
                </a:solidFill>
                <a:latin typeface="Abadi"/>
              </a:rPr>
              <a:t>read_json</a:t>
            </a:r>
            <a:r>
              <a:rPr lang="en-US" sz="2200" dirty="0">
                <a:solidFill>
                  <a:srgbClr val="1C7DDB"/>
                </a:solidFill>
                <a:latin typeface="Abadi"/>
              </a:rPr>
              <a:t>” functions to pull in JSON file into a </a:t>
            </a:r>
            <a:r>
              <a:rPr lang="en-US" sz="2200" dirty="0" err="1">
                <a:solidFill>
                  <a:srgbClr val="1C7DDB"/>
                </a:solidFill>
                <a:latin typeface="Abadi"/>
              </a:rPr>
              <a:t>dataframe</a:t>
            </a:r>
            <a:endParaRPr lang="en-US" sz="2200" dirty="0">
              <a:solidFill>
                <a:srgbClr val="1C7DDB"/>
              </a:solidFill>
              <a:latin typeface="Abadi"/>
            </a:endParaRPr>
          </a:p>
          <a:p>
            <a:pPr marL="457200" indent="-457200">
              <a:buFont typeface="+mj-lt"/>
              <a:buAutoNum type="arabicPeriod"/>
            </a:pPr>
            <a:r>
              <a:rPr lang="en-US" sz="2200" dirty="0">
                <a:solidFill>
                  <a:srgbClr val="1C7DDB"/>
                </a:solidFill>
                <a:latin typeface="Abadi"/>
              </a:rPr>
              <a:t>Clean data (remove irrelevant columns &amp; rows, convert text string to date format, etc.)</a:t>
            </a:r>
          </a:p>
          <a:p>
            <a:pPr marL="457200" indent="-457200">
              <a:buFont typeface="+mj-lt"/>
              <a:buAutoNum type="arabicPeriod"/>
            </a:pPr>
            <a:r>
              <a:rPr lang="en-US" sz="2200" dirty="0">
                <a:solidFill>
                  <a:srgbClr val="1C7DDB"/>
                </a:solidFill>
                <a:latin typeface="Abadi"/>
              </a:rPr>
              <a:t>Use functions from first step to convert “IDs” to meaningful data</a:t>
            </a:r>
          </a:p>
          <a:p>
            <a:pPr marL="457200" indent="-457200">
              <a:buFont typeface="+mj-lt"/>
              <a:buAutoNum type="arabicPeriod"/>
            </a:pPr>
            <a:r>
              <a:rPr lang="en-US" sz="2200" dirty="0">
                <a:solidFill>
                  <a:srgbClr val="1C7DDB"/>
                </a:solidFill>
                <a:latin typeface="Abadi"/>
              </a:rPr>
              <a:t>Combine the data from said functions into a dictionary, then into a new </a:t>
            </a:r>
            <a:r>
              <a:rPr lang="en-US" sz="2200" dirty="0" err="1">
                <a:solidFill>
                  <a:srgbClr val="1C7DDB"/>
                </a:solidFill>
                <a:latin typeface="Abadi"/>
              </a:rPr>
              <a:t>dataframe</a:t>
            </a:r>
            <a:endParaRPr lang="en-US" sz="2200" dirty="0">
              <a:solidFill>
                <a:srgbClr val="1C7DDB"/>
              </a:solidFill>
              <a:latin typeface="Abadi"/>
            </a:endParaRPr>
          </a:p>
          <a:p>
            <a:pPr marL="457200" indent="-457200">
              <a:buFont typeface="+mj-lt"/>
              <a:buAutoNum type="arabicPeriod"/>
            </a:pPr>
            <a:r>
              <a:rPr lang="en-US" sz="2200" dirty="0">
                <a:solidFill>
                  <a:srgbClr val="1C7DDB"/>
                </a:solidFill>
                <a:latin typeface="Abadi"/>
              </a:rPr>
              <a:t>Final data cleaning: filter out Falcon 1 rockets (leaving only Falcon 9), reset the Flight # (so it’s sequencing only the Falcon 9 launches), and replace the unspecified </a:t>
            </a:r>
            <a:r>
              <a:rPr lang="en-US" sz="2200" dirty="0" err="1">
                <a:solidFill>
                  <a:srgbClr val="1C7DDB"/>
                </a:solidFill>
                <a:latin typeface="Abadi"/>
              </a:rPr>
              <a:t>PayloadMasses</a:t>
            </a:r>
            <a:r>
              <a:rPr lang="en-US" sz="2200" dirty="0">
                <a:solidFill>
                  <a:srgbClr val="1C7DDB"/>
                </a:solidFill>
                <a:latin typeface="Abadi"/>
              </a:rPr>
              <a:t> with the average Payload Mass for all</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flowchart for importing SpaceX data using their RESTful API is documented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For further detail, see the exact code at: </a:t>
            </a:r>
            <a:r>
              <a:rPr lang="en-US" sz="2200" dirty="0">
                <a:solidFill>
                  <a:schemeClr val="accent3">
                    <a:lumMod val="25000"/>
                  </a:schemeClr>
                </a:solidFill>
                <a:latin typeface="Abadi" panose="020B0604020104020204" pitchFamily="34" charset="0"/>
                <a:hlinkClick r:id="rId3"/>
              </a:rPr>
              <a:t>https://github.com/icgibbs/DataScienceCapstone/blob/322f36e9ddd4d9a18ce362dc355effc82ad05d9d/Wk%201,%20Lab%201:%20Data%20Collection%20API%20Notebook.ipynb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46285"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flowchart for importing SpaceX data scraping data from HTML tables (on a Wikipedia page) is documented to the right</a:t>
            </a:r>
          </a:p>
          <a:p>
            <a:pPr>
              <a:lnSpc>
                <a:spcPct val="100000"/>
              </a:lnSpc>
              <a:spcBef>
                <a:spcPts val="1400"/>
              </a:spcBef>
            </a:pPr>
            <a:r>
              <a:rPr lang="en-US" sz="2200" dirty="0">
                <a:solidFill>
                  <a:schemeClr val="accent3">
                    <a:lumMod val="25000"/>
                  </a:schemeClr>
                </a:solidFill>
                <a:latin typeface="Abadi" panose="020B0604020104020204" pitchFamily="34" charset="0"/>
              </a:rPr>
              <a:t>For further detail, see the exact code at: </a:t>
            </a:r>
            <a:r>
              <a:rPr lang="en-US" sz="2200" dirty="0">
                <a:solidFill>
                  <a:schemeClr val="accent3">
                    <a:lumMod val="25000"/>
                  </a:schemeClr>
                </a:solidFill>
                <a:latin typeface="Abadi" panose="020B0604020104020204" pitchFamily="34" charset="0"/>
                <a:hlinkClick r:id="rId3"/>
              </a:rPr>
              <a:t>https://github.com/icgibbs/DataScienceCapstone/blob/322f36e9ddd4d9a18ce362dc355effc82ad05d9d/Wk%201,%20Lab%202:%20Data%20Collection%20with%20Web%20Scraping%20Notebook.ipynb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200" dirty="0">
                <a:solidFill>
                  <a:srgbClr val="1C7DDB"/>
                </a:solidFill>
                <a:latin typeface="Abadi"/>
              </a:rPr>
              <a:t>Import appropriate libraries (including “requests” and “</a:t>
            </a:r>
            <a:r>
              <a:rPr lang="en-US" sz="2200" dirty="0" err="1">
                <a:solidFill>
                  <a:srgbClr val="1C7DDB"/>
                </a:solidFill>
                <a:latin typeface="Abadi"/>
              </a:rPr>
              <a:t>BeautifulSoup</a:t>
            </a:r>
            <a:r>
              <a:rPr lang="en-US" sz="2200" dirty="0">
                <a:solidFill>
                  <a:srgbClr val="1C7DDB"/>
                </a:solidFill>
                <a:latin typeface="Abadi"/>
              </a:rPr>
              <a:t>”), and create new functions to pull specific data elements from the HTML tables</a:t>
            </a:r>
          </a:p>
          <a:p>
            <a:pPr marL="457200" indent="-457200">
              <a:buFont typeface="+mj-lt"/>
              <a:buAutoNum type="arabicPeriod"/>
            </a:pPr>
            <a:r>
              <a:rPr lang="en-US" sz="2200" dirty="0">
                <a:solidFill>
                  <a:srgbClr val="1C7DDB"/>
                </a:solidFill>
                <a:latin typeface="Abadi"/>
              </a:rPr>
              <a:t>Use the “get” function to pull in the HTML table as a block of text, then convert it into a </a:t>
            </a:r>
            <a:r>
              <a:rPr lang="en-US" sz="2200" dirty="0" err="1">
                <a:solidFill>
                  <a:srgbClr val="1C7DDB"/>
                </a:solidFill>
                <a:latin typeface="Abadi"/>
              </a:rPr>
              <a:t>BeautifulSoup</a:t>
            </a:r>
            <a:r>
              <a:rPr lang="en-US" sz="2200" dirty="0">
                <a:solidFill>
                  <a:srgbClr val="1C7DDB"/>
                </a:solidFill>
                <a:latin typeface="Abadi"/>
              </a:rPr>
              <a:t> object</a:t>
            </a:r>
          </a:p>
          <a:p>
            <a:pPr marL="457200" indent="-457200">
              <a:buFont typeface="+mj-lt"/>
              <a:buAutoNum type="arabicPeriod"/>
            </a:pPr>
            <a:r>
              <a:rPr lang="en-US" sz="2200" dirty="0">
                <a:solidFill>
                  <a:srgbClr val="1C7DDB"/>
                </a:solidFill>
                <a:latin typeface="Abadi"/>
              </a:rPr>
              <a:t>Iterate through the HTML tables, adding individual data elements/cells into data dictionary</a:t>
            </a:r>
          </a:p>
          <a:p>
            <a:pPr marL="457200" indent="-457200">
              <a:buFont typeface="+mj-lt"/>
              <a:buAutoNum type="arabicPeriod"/>
            </a:pPr>
            <a:r>
              <a:rPr lang="en-US" sz="2200" dirty="0">
                <a:solidFill>
                  <a:srgbClr val="1C7DDB"/>
                </a:solidFill>
                <a:latin typeface="Abadi"/>
              </a:rPr>
              <a:t>Convert the data dictionary into a </a:t>
            </a:r>
            <a:r>
              <a:rPr lang="en-US" sz="2200" dirty="0" err="1">
                <a:solidFill>
                  <a:srgbClr val="1C7DDB"/>
                </a:solidFill>
                <a:latin typeface="Abadi"/>
              </a:rPr>
              <a:t>dataframe</a:t>
            </a:r>
            <a:endParaRPr lang="en-US" sz="2200" dirty="0">
              <a:solidFill>
                <a:srgbClr val="1C7DDB"/>
              </a:solidFill>
              <a:latin typeface="Abadi"/>
            </a:endParaRPr>
          </a:p>
          <a:p>
            <a:pPr marL="457200" indent="-457200">
              <a:buFont typeface="+mj-lt"/>
              <a:buAutoNum type="arabicPeriod"/>
            </a:pPr>
            <a:r>
              <a:rPr lang="en-US" sz="2200" dirty="0">
                <a:solidFill>
                  <a:srgbClr val="1C7DDB"/>
                </a:solidFill>
                <a:latin typeface="Abadi"/>
              </a:rPr>
              <a:t>Note: additional “data cleaning” was not needed in this case as the “</a:t>
            </a:r>
            <a:r>
              <a:rPr lang="en-US" sz="2200" dirty="0" err="1">
                <a:solidFill>
                  <a:srgbClr val="1C7DDB"/>
                </a:solidFill>
                <a:latin typeface="Abadi"/>
              </a:rPr>
              <a:t>get_mass</a:t>
            </a:r>
            <a:r>
              <a:rPr lang="en-US" sz="2200" dirty="0">
                <a:solidFill>
                  <a:srgbClr val="1C7DDB"/>
                </a:solidFill>
                <a:latin typeface="Abadi"/>
              </a:rPr>
              <a:t>” function defined in step 1 already converted null Payload mass values to 0, the mechanism to iterate through the HTML table ignores rows that don’t start with a number (and thus filters out anything except past Falcon 9 launches), and the flight numbers are already properly sequenced for Falcon 9 flights.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11487</TotalTime>
  <Words>5903</Words>
  <Application>Microsoft Macintosh PowerPoint</Application>
  <PresentationFormat>Widescreen</PresentationFormat>
  <Paragraphs>327</Paragraphs>
  <Slides>53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Ian Gibbs</cp:lastModifiedBy>
  <cp:revision>241</cp:revision>
  <cp:lastPrinted>2022-11-09T01:47:07Z</cp:lastPrinted>
  <dcterms:created xsi:type="dcterms:W3CDTF">2021-04-29T18:58:34Z</dcterms:created>
  <dcterms:modified xsi:type="dcterms:W3CDTF">2022-11-09T17:49:22Z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